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36"/>
  </p:notesMasterIdLst>
  <p:handoutMasterIdLst>
    <p:handoutMasterId r:id="rId37"/>
  </p:handoutMasterIdLst>
  <p:sldIdLst>
    <p:sldId id="264" r:id="rId5"/>
    <p:sldId id="280" r:id="rId6"/>
    <p:sldId id="345" r:id="rId7"/>
    <p:sldId id="367" r:id="rId8"/>
    <p:sldId id="368" r:id="rId9"/>
    <p:sldId id="325" r:id="rId10"/>
    <p:sldId id="379" r:id="rId11"/>
    <p:sldId id="378" r:id="rId12"/>
    <p:sldId id="384" r:id="rId13"/>
    <p:sldId id="382" r:id="rId14"/>
    <p:sldId id="383" r:id="rId15"/>
    <p:sldId id="401" r:id="rId16"/>
    <p:sldId id="402" r:id="rId17"/>
    <p:sldId id="372" r:id="rId18"/>
    <p:sldId id="389" r:id="rId19"/>
    <p:sldId id="381" r:id="rId20"/>
    <p:sldId id="385" r:id="rId21"/>
    <p:sldId id="386" r:id="rId22"/>
    <p:sldId id="387" r:id="rId23"/>
    <p:sldId id="388" r:id="rId24"/>
    <p:sldId id="394" r:id="rId25"/>
    <p:sldId id="398" r:id="rId26"/>
    <p:sldId id="390" r:id="rId27"/>
    <p:sldId id="391" r:id="rId28"/>
    <p:sldId id="392" r:id="rId29"/>
    <p:sldId id="393" r:id="rId30"/>
    <p:sldId id="395" r:id="rId31"/>
    <p:sldId id="404" r:id="rId32"/>
    <p:sldId id="396" r:id="rId33"/>
    <p:sldId id="406" r:id="rId34"/>
    <p:sldId id="370" r:id="rId35"/>
  </p:sldIdLst>
  <p:sldSz cx="9144000" cy="6858000" type="screen4x3"/>
  <p:notesSz cx="6797675" cy="9928225"/>
  <p:defaultTextStyle>
    <a:defPPr>
      <a:defRPr lang="de-CH"/>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ürtler Claudia BABS" initials="BABSGUEC" lastIdx="16" clrIdx="0">
    <p:extLst>
      <p:ext uri="{19B8F6BF-5375-455C-9EA6-DF929625EA0E}">
        <p15:presenceInfo xmlns:p15="http://schemas.microsoft.com/office/powerpoint/2012/main" userId="Gürtler Claudia BAB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D181E"/>
    <a:srgbClr val="008000"/>
    <a:srgbClr val="33CC33"/>
    <a:srgbClr val="99FF99"/>
    <a:srgbClr val="F0F5FD"/>
    <a:srgbClr val="E8F0F8"/>
    <a:srgbClr val="E6E6E6"/>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91" autoAdjust="0"/>
    <p:restoredTop sz="73399" autoAdjust="0"/>
  </p:normalViewPr>
  <p:slideViewPr>
    <p:cSldViewPr snapToGrid="0">
      <p:cViewPr varScale="1">
        <p:scale>
          <a:sx n="128" d="100"/>
          <a:sy n="128" d="100"/>
        </p:scale>
        <p:origin x="2928" y="132"/>
      </p:cViewPr>
      <p:guideLst>
        <p:guide orient="horz" pos="2160"/>
        <p:guide pos="2880"/>
      </p:guideLst>
    </p:cSldViewPr>
  </p:slideViewPr>
  <p:outlineViewPr>
    <p:cViewPr>
      <p:scale>
        <a:sx n="33" d="100"/>
        <a:sy n="33" d="100"/>
      </p:scale>
      <p:origin x="0" y="-1679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8" d="100"/>
          <a:sy n="78" d="100"/>
        </p:scale>
        <p:origin x="397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2744788" y="179417"/>
            <a:ext cx="1333500" cy="246101"/>
          </a:xfrm>
          <a:prstGeom prst="rect">
            <a:avLst/>
          </a:prstGeom>
          <a:noFill/>
          <a:ln w="28575">
            <a:noFill/>
            <a:miter lim="800000"/>
            <a:headEnd/>
            <a:tailEnd/>
          </a:ln>
          <a:effectLst/>
        </p:spPr>
        <p:txBody>
          <a:bodyPr wrap="none" lIns="91422" tIns="45709" rIns="91422" bIns="45709" anchor="ctr">
            <a:spAutoFit/>
          </a:bodyPr>
          <a:lstStyle/>
          <a:p>
            <a:pPr>
              <a:spcBef>
                <a:spcPct val="50000"/>
              </a:spcBef>
            </a:pPr>
            <a:r>
              <a:rPr lang="de-CH" sz="1000" b="1"/>
              <a:t>KLASSIFIZIERUNG</a:t>
            </a:r>
          </a:p>
        </p:txBody>
      </p:sp>
      <p:sp>
        <p:nvSpPr>
          <p:cNvPr id="20487" name="Rectangle 7"/>
          <p:cNvSpPr>
            <a:spLocks noGrp="1" noChangeArrowheads="1"/>
          </p:cNvSpPr>
          <p:nvPr>
            <p:ph type="dt" sz="quarter" idx="1"/>
          </p:nvPr>
        </p:nvSpPr>
        <p:spPr bwMode="auto">
          <a:xfrm>
            <a:off x="4679951" y="396939"/>
            <a:ext cx="1763713" cy="576355"/>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Stand TT.MM.JJ</a:t>
            </a:r>
            <a:endParaRPr lang="fr-CH"/>
          </a:p>
        </p:txBody>
      </p:sp>
      <p:sp>
        <p:nvSpPr>
          <p:cNvPr id="20488" name="Rectangle 8"/>
          <p:cNvSpPr>
            <a:spLocks noGrp="1" noChangeAspect="1" noChangeArrowheads="1"/>
          </p:cNvSpPr>
          <p:nvPr>
            <p:ph type="hdr" sz="quarter"/>
          </p:nvPr>
        </p:nvSpPr>
        <p:spPr bwMode="auto">
          <a:xfrm>
            <a:off x="323850" y="396938"/>
            <a:ext cx="3600450" cy="574767"/>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Bezeichnung des Anlasses mit Datum bzw Geschäft / Vorhaben</a:t>
            </a:r>
          </a:p>
        </p:txBody>
      </p:sp>
      <p:sp>
        <p:nvSpPr>
          <p:cNvPr id="20489" name="Rectangle 9"/>
          <p:cNvSpPr>
            <a:spLocks noGrp="1" noChangeArrowheads="1"/>
          </p:cNvSpPr>
          <p:nvPr>
            <p:ph type="ftr" sz="quarter" idx="2"/>
          </p:nvPr>
        </p:nvSpPr>
        <p:spPr bwMode="auto">
          <a:xfrm>
            <a:off x="323851" y="9377274"/>
            <a:ext cx="295275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l">
              <a:defRPr sz="1000"/>
            </a:lvl1pPr>
          </a:lstStyle>
          <a:p>
            <a:r>
              <a:rPr lang="fr-CH"/>
              <a:t>Referent oder Herausgeber</a:t>
            </a:r>
          </a:p>
        </p:txBody>
      </p:sp>
      <p:sp>
        <p:nvSpPr>
          <p:cNvPr id="20490" name="Rectangle 10"/>
          <p:cNvSpPr>
            <a:spLocks noGrp="1" noChangeArrowheads="1"/>
          </p:cNvSpPr>
          <p:nvPr>
            <p:ph type="sldNum" sz="quarter" idx="3"/>
          </p:nvPr>
        </p:nvSpPr>
        <p:spPr bwMode="auto">
          <a:xfrm>
            <a:off x="4679950" y="9377274"/>
            <a:ext cx="1765300" cy="469975"/>
          </a:xfrm>
          <a:prstGeom prst="rect">
            <a:avLst/>
          </a:prstGeom>
          <a:noFill/>
          <a:ln w="28575">
            <a:noFill/>
            <a:miter lim="800000"/>
            <a:headEnd type="none" w="sm" len="sm"/>
            <a:tailEnd type="none" w="sm" len="sm"/>
          </a:ln>
          <a:effectLst/>
        </p:spPr>
        <p:txBody>
          <a:bodyPr vert="horz" wrap="none" lIns="91297" tIns="45648" rIns="91297" bIns="45648" numCol="1" anchor="b" anchorCtr="0" compatLnSpc="1">
            <a:prstTxWarp prst="textNoShape">
              <a:avLst/>
            </a:prstTxWarp>
          </a:bodyPr>
          <a:lstStyle>
            <a:lvl1pPr algn="r">
              <a:defRPr sz="1000"/>
            </a:lvl1pPr>
          </a:lstStyle>
          <a:p>
            <a:fld id="{61EDE470-A6F6-4F83-8C5D-E1B34CA0EDDD}" type="slidenum">
              <a:rPr lang="fr-CH"/>
              <a:pPr/>
              <a:t>‹Nr.›</a:t>
            </a:fld>
            <a:endParaRPr lang="fr-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00" name="Rectangle 8"/>
          <p:cNvSpPr>
            <a:spLocks noGrp="1" noRot="1" noChangeAspect="1" noChangeArrowheads="1" noTextEdit="1"/>
          </p:cNvSpPr>
          <p:nvPr>
            <p:ph type="sldImg" idx="2"/>
          </p:nvPr>
        </p:nvSpPr>
        <p:spPr bwMode="auto">
          <a:xfrm>
            <a:off x="431800" y="1082675"/>
            <a:ext cx="2403475" cy="1803400"/>
          </a:xfrm>
          <a:prstGeom prst="rect">
            <a:avLst/>
          </a:prstGeom>
          <a:noFill/>
          <a:ln w="9525">
            <a:solidFill>
              <a:srgbClr val="000000"/>
            </a:solidFill>
            <a:miter lim="800000"/>
            <a:headEnd/>
            <a:tailEnd/>
          </a:ln>
          <a:effectLst/>
        </p:spPr>
      </p:sp>
      <p:sp>
        <p:nvSpPr>
          <p:cNvPr id="8201" name="Rectangle 9"/>
          <p:cNvSpPr>
            <a:spLocks noGrp="1" noChangeArrowheads="1"/>
          </p:cNvSpPr>
          <p:nvPr>
            <p:ph type="body" sz="quarter" idx="3"/>
          </p:nvPr>
        </p:nvSpPr>
        <p:spPr bwMode="auto">
          <a:xfrm>
            <a:off x="323851" y="3029435"/>
            <a:ext cx="6121400" cy="6347840"/>
          </a:xfrm>
          <a:prstGeom prst="rect">
            <a:avLst/>
          </a:prstGeom>
          <a:noFill/>
          <a:ln w="12700">
            <a:noFill/>
            <a:miter lim="800000"/>
            <a:headEnd type="none" w="sm" len="sm"/>
            <a:tailEnd type="none" w="sm" len="sm"/>
          </a:ln>
          <a:effectLst/>
        </p:spPr>
        <p:txBody>
          <a:bodyPr vert="horz" wrap="square" lIns="91288" tIns="45644" rIns="91288" bIns="45644" numCol="1" anchor="t" anchorCtr="0" compatLnSpc="1">
            <a:prstTxWarp prst="textNoShape">
              <a:avLst/>
            </a:prstTxWarp>
          </a:bodyPr>
          <a:lstStyle/>
          <a:p>
            <a:pPr lvl="0"/>
            <a:r>
              <a:rPr lang="de-CH"/>
              <a:t>Cliquez pour modifier les formats du texte du modèle</a:t>
            </a:r>
          </a:p>
          <a:p>
            <a:pPr lvl="1"/>
            <a:r>
              <a:rPr lang="de-CH"/>
              <a:t>Deuxième niveau</a:t>
            </a:r>
          </a:p>
          <a:p>
            <a:pPr lvl="2"/>
            <a:r>
              <a:rPr lang="de-CH"/>
              <a:t>Troisième niveau</a:t>
            </a:r>
          </a:p>
          <a:p>
            <a:pPr lvl="3"/>
            <a:endParaRPr lang="de-CH"/>
          </a:p>
        </p:txBody>
      </p:sp>
      <p:sp>
        <p:nvSpPr>
          <p:cNvPr id="8202" name="Rectangle 10"/>
          <p:cNvSpPr>
            <a:spLocks noGrp="1" noChangeArrowheads="1"/>
          </p:cNvSpPr>
          <p:nvPr>
            <p:ph type="dt" sz="quarter" idx="1"/>
          </p:nvPr>
        </p:nvSpPr>
        <p:spPr bwMode="auto">
          <a:xfrm>
            <a:off x="4678363" y="395351"/>
            <a:ext cx="1763712"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r">
              <a:defRPr sz="1000"/>
            </a:lvl1pPr>
          </a:lstStyle>
          <a:p>
            <a:r>
              <a:rPr lang="de-DE"/>
              <a:t>Situation au jj.mm.aa</a:t>
            </a:r>
            <a:endParaRPr lang="fr-CH"/>
          </a:p>
        </p:txBody>
      </p:sp>
      <p:sp>
        <p:nvSpPr>
          <p:cNvPr id="8203" name="Rectangle 11"/>
          <p:cNvSpPr>
            <a:spLocks noGrp="1" noChangeArrowheads="1"/>
          </p:cNvSpPr>
          <p:nvPr>
            <p:ph type="hdr" sz="quarter"/>
          </p:nvPr>
        </p:nvSpPr>
        <p:spPr bwMode="auto">
          <a:xfrm>
            <a:off x="323850" y="395351"/>
            <a:ext cx="3598863" cy="576354"/>
          </a:xfrm>
          <a:prstGeom prst="rect">
            <a:avLst/>
          </a:prstGeom>
          <a:noFill/>
          <a:ln w="28575">
            <a:noFill/>
            <a:miter lim="800000"/>
            <a:headEnd type="none" w="sm" len="sm"/>
            <a:tailEnd type="none" w="sm" len="sm"/>
          </a:ln>
          <a:effectLst/>
        </p:spPr>
        <p:txBody>
          <a:bodyPr vert="horz" wrap="none" lIns="91288" tIns="45644" rIns="91288" bIns="45644" numCol="1" anchor="ctr" anchorCtr="0" compatLnSpc="1">
            <a:prstTxWarp prst="textNoShape">
              <a:avLst/>
            </a:prstTxWarp>
          </a:bodyPr>
          <a:lstStyle>
            <a:lvl1pPr algn="l">
              <a:defRPr sz="1000" b="1"/>
            </a:lvl1pPr>
          </a:lstStyle>
          <a:p>
            <a:r>
              <a:rPr lang="fr-CH"/>
              <a:t>Désignation de l'événement avec date ou affaire / projet</a:t>
            </a:r>
          </a:p>
        </p:txBody>
      </p:sp>
      <p:sp>
        <p:nvSpPr>
          <p:cNvPr id="8204" name="Text Box 12"/>
          <p:cNvSpPr txBox="1">
            <a:spLocks noChangeArrowheads="1"/>
          </p:cNvSpPr>
          <p:nvPr/>
        </p:nvSpPr>
        <p:spPr bwMode="auto">
          <a:xfrm>
            <a:off x="1546225" y="107968"/>
            <a:ext cx="3695700" cy="244514"/>
          </a:xfrm>
          <a:prstGeom prst="rect">
            <a:avLst/>
          </a:prstGeom>
          <a:noFill/>
          <a:ln w="28575">
            <a:noFill/>
            <a:miter lim="800000"/>
            <a:headEnd/>
            <a:tailEnd/>
          </a:ln>
          <a:effectLst/>
        </p:spPr>
        <p:txBody>
          <a:bodyPr lIns="91422" tIns="45709" rIns="91422" bIns="45709">
            <a:spAutoFit/>
          </a:bodyPr>
          <a:lstStyle/>
          <a:p>
            <a:pPr>
              <a:spcBef>
                <a:spcPct val="50000"/>
              </a:spcBef>
            </a:pPr>
            <a:r>
              <a:rPr lang="de-CH" sz="1000" b="1"/>
              <a:t>CLASSIFICATION</a:t>
            </a:r>
          </a:p>
        </p:txBody>
      </p:sp>
      <p:sp>
        <p:nvSpPr>
          <p:cNvPr id="8205" name="Rectangle 13"/>
          <p:cNvSpPr>
            <a:spLocks noGrp="1" noChangeArrowheads="1"/>
          </p:cNvSpPr>
          <p:nvPr>
            <p:ph type="ftr" sz="quarter" idx="4"/>
          </p:nvPr>
        </p:nvSpPr>
        <p:spPr bwMode="auto">
          <a:xfrm>
            <a:off x="323851" y="9377274"/>
            <a:ext cx="295275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l" defTabSz="915986" eaLnBrk="1" hangingPunct="1">
              <a:defRPr sz="1000"/>
            </a:lvl1pPr>
          </a:lstStyle>
          <a:p>
            <a:r>
              <a:rPr lang="de-CH"/>
              <a:t>Conférencier ou éditeur</a:t>
            </a:r>
          </a:p>
        </p:txBody>
      </p:sp>
      <p:sp>
        <p:nvSpPr>
          <p:cNvPr id="8206" name="Rectangle 14"/>
          <p:cNvSpPr>
            <a:spLocks noGrp="1" noChangeArrowheads="1"/>
          </p:cNvSpPr>
          <p:nvPr>
            <p:ph type="sldNum" sz="quarter" idx="5"/>
          </p:nvPr>
        </p:nvSpPr>
        <p:spPr bwMode="auto">
          <a:xfrm>
            <a:off x="4679950" y="9377274"/>
            <a:ext cx="1765300" cy="469975"/>
          </a:xfrm>
          <a:prstGeom prst="rect">
            <a:avLst/>
          </a:prstGeom>
          <a:noFill/>
          <a:ln w="9525">
            <a:noFill/>
            <a:miter lim="800000"/>
            <a:headEnd/>
            <a:tailEnd/>
          </a:ln>
          <a:effectLst/>
        </p:spPr>
        <p:txBody>
          <a:bodyPr vert="horz" wrap="square" lIns="91568" tIns="45784" rIns="91568" bIns="45784" numCol="1" anchor="b" anchorCtr="0" compatLnSpc="1">
            <a:prstTxWarp prst="textNoShape">
              <a:avLst/>
            </a:prstTxWarp>
          </a:bodyPr>
          <a:lstStyle>
            <a:lvl1pPr algn="r" defTabSz="915986" eaLnBrk="1" hangingPunct="1">
              <a:defRPr sz="1000"/>
            </a:lvl1pPr>
          </a:lstStyle>
          <a:p>
            <a:fld id="{9B60967D-CA13-468E-B106-0AFFEE6216B1}" type="slidenum">
              <a:rPr lang="de-CH"/>
              <a:t>‹Nr.›</a:t>
            </a:fld>
            <a:endParaRPr lang="de-CH"/>
          </a:p>
        </p:txBody>
      </p:sp>
    </p:spTree>
  </p:cSld>
  <p:clrMap bg1="lt1" tx1="dk1" bg2="lt2" tx2="dk2" accent1="accent1" accent2="accent2" accent3="accent3" accent4="accent4" accent5="accent5" accent6="accent6" hlink="hlink" folHlink="folHlink"/>
  <p:hf/>
  <p:notesStyle>
    <a:lvl1pPr marL="180975" indent="-180975" algn="l" rtl="0" fontAlgn="base">
      <a:spcBef>
        <a:spcPct val="50000"/>
      </a:spcBef>
      <a:spcAft>
        <a:spcPct val="0"/>
      </a:spcAft>
      <a:buChar char="•"/>
      <a:defRPr sz="1400" kern="1200">
        <a:solidFill>
          <a:schemeClr val="tx1"/>
        </a:solidFill>
        <a:latin typeface="Arial" charset="0"/>
        <a:ea typeface="+mn-ea"/>
        <a:cs typeface="+mn-cs"/>
      </a:defRPr>
    </a:lvl1pPr>
    <a:lvl2pPr marL="538163" indent="-177800" algn="l" rtl="0" fontAlgn="base">
      <a:spcBef>
        <a:spcPct val="30000"/>
      </a:spcBef>
      <a:spcAft>
        <a:spcPct val="0"/>
      </a:spcAft>
      <a:buFont typeface="Arial" charset="0"/>
      <a:buChar char="–"/>
      <a:defRPr sz="1400" kern="1200">
        <a:solidFill>
          <a:schemeClr val="tx1"/>
        </a:solidFill>
        <a:latin typeface="Arial" charset="0"/>
        <a:ea typeface="+mn-ea"/>
        <a:cs typeface="+mn-cs"/>
      </a:defRPr>
    </a:lvl2pPr>
    <a:lvl3pPr marL="895350" indent="-177800" algn="l" rtl="0" fontAlgn="base">
      <a:spcBef>
        <a:spcPct val="30000"/>
      </a:spcBef>
      <a:spcAft>
        <a:spcPct val="0"/>
      </a:spcAft>
      <a:buFont typeface="Arial" charset="0"/>
      <a:buChar char="º"/>
      <a:defRPr sz="1400" kern="1200">
        <a:solidFill>
          <a:schemeClr val="tx1"/>
        </a:solidFill>
        <a:latin typeface="Arial" charset="0"/>
        <a:ea typeface="+mn-ea"/>
        <a:cs typeface="+mn-cs"/>
      </a:defRPr>
    </a:lvl3pPr>
    <a:lvl4pPr marL="1257300" indent="-182563" algn="l" rtl="0" fontAlgn="base">
      <a:lnSpc>
        <a:spcPct val="90000"/>
      </a:lnSpc>
      <a:spcBef>
        <a:spcPct val="20000"/>
      </a:spcBef>
      <a:spcAft>
        <a:spcPct val="0"/>
      </a:spcAft>
      <a:defRPr sz="1400" kern="1200">
        <a:solidFill>
          <a:schemeClr val="tx1"/>
        </a:solidFill>
        <a:latin typeface="Arial" charset="0"/>
        <a:ea typeface="+mn-ea"/>
        <a:cs typeface="+mn-cs"/>
      </a:defRPr>
    </a:lvl4pPr>
    <a:lvl5pPr marL="1436688" algn="l" rtl="0" fontAlgn="base">
      <a:lnSpc>
        <a:spcPct val="90000"/>
      </a:lnSpc>
      <a:spcBef>
        <a:spcPct val="20000"/>
      </a:spcBef>
      <a:spcAft>
        <a:spcPct val="0"/>
      </a:spcAft>
      <a:defRPr sz="16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Grp="1" noChangeArrowheads="1"/>
          </p:cNvSpPr>
          <p:nvPr>
            <p:ph type="dt" sz="quarter" idx="1"/>
          </p:nvPr>
        </p:nvSpPr>
        <p:spPr>
          <a:ln/>
        </p:spPr>
        <p:txBody>
          <a:bodyPr/>
          <a:lstStyle/>
          <a:p>
            <a:r>
              <a:rPr lang="de-DE"/>
              <a:t>Situation au jj.mm.aa</a:t>
            </a:r>
            <a:endParaRPr lang="fr-CH"/>
          </a:p>
        </p:txBody>
      </p:sp>
      <p:sp>
        <p:nvSpPr>
          <p:cNvPr id="7" name="Rectangle 11"/>
          <p:cNvSpPr>
            <a:spLocks noGrp="1" noChangeArrowheads="1"/>
          </p:cNvSpPr>
          <p:nvPr>
            <p:ph type="hdr" sz="quarter"/>
          </p:nvPr>
        </p:nvSpPr>
        <p:spPr>
          <a:ln/>
        </p:spPr>
        <p:txBody>
          <a:bodyPr/>
          <a:lstStyle/>
          <a:p>
            <a:r>
              <a:rPr lang="fr-CH"/>
              <a:t>Désignation de l'événement avec date ou affaire / projet</a:t>
            </a:r>
          </a:p>
        </p:txBody>
      </p:sp>
      <p:sp>
        <p:nvSpPr>
          <p:cNvPr id="8" name="Rectangle 13"/>
          <p:cNvSpPr>
            <a:spLocks noGrp="1" noChangeArrowheads="1"/>
          </p:cNvSpPr>
          <p:nvPr>
            <p:ph type="ftr" sz="quarter" idx="4"/>
          </p:nvPr>
        </p:nvSpPr>
        <p:spPr>
          <a:ln/>
        </p:spPr>
        <p:txBody>
          <a:bodyPr/>
          <a:lstStyle/>
          <a:p>
            <a:r>
              <a:rPr lang="de-CH"/>
              <a:t>Conférencier ou éditeur</a:t>
            </a:r>
          </a:p>
        </p:txBody>
      </p:sp>
      <p:sp>
        <p:nvSpPr>
          <p:cNvPr id="9" name="Rectangle 14"/>
          <p:cNvSpPr>
            <a:spLocks noGrp="1" noChangeArrowheads="1"/>
          </p:cNvSpPr>
          <p:nvPr>
            <p:ph type="sldNum" sz="quarter" idx="5"/>
          </p:nvPr>
        </p:nvSpPr>
        <p:spPr>
          <a:ln/>
        </p:spPr>
        <p:txBody>
          <a:bodyPr/>
          <a:lstStyle/>
          <a:p>
            <a:fld id="{9ED76F87-E870-4B99-B94F-B2F638636A61}" type="slidenum">
              <a:rPr lang="de-CH"/>
              <a:t>1</a:t>
            </a:fld>
            <a:endParaRPr lang="de-CH"/>
          </a:p>
        </p:txBody>
      </p:sp>
      <p:sp>
        <p:nvSpPr>
          <p:cNvPr id="80902" name="Rectangle 6"/>
          <p:cNvSpPr>
            <a:spLocks noChangeArrowheads="1"/>
          </p:cNvSpPr>
          <p:nvPr/>
        </p:nvSpPr>
        <p:spPr bwMode="auto">
          <a:xfrm>
            <a:off x="323851" y="3029435"/>
            <a:ext cx="6121400" cy="6347840"/>
          </a:xfrm>
          <a:prstGeom prst="rect">
            <a:avLst/>
          </a:prstGeom>
          <a:noFill/>
          <a:ln w="12700">
            <a:noFill/>
            <a:miter lim="800000"/>
            <a:headEnd type="none" w="sm" len="sm"/>
            <a:tailEnd type="none" w="sm" len="sm"/>
          </a:ln>
          <a:effectLst/>
        </p:spPr>
        <p:txBody>
          <a:bodyPr lIns="91288" tIns="45644" rIns="91288" bIns="45644"/>
          <a:lstStyle/>
          <a:p>
            <a:pPr marL="1257297" lvl="3" indent="-182562" algn="l" eaLnBrk="1" hangingPunct="1">
              <a:lnSpc>
                <a:spcPct val="90000"/>
              </a:lnSpc>
              <a:spcBef>
                <a:spcPct val="20000"/>
              </a:spcBef>
            </a:pPr>
            <a:endParaRPr lang="de-DE"/>
          </a:p>
        </p:txBody>
      </p:sp>
      <p:sp>
        <p:nvSpPr>
          <p:cNvPr id="80907" name="Rectangle 11"/>
          <p:cNvSpPr>
            <a:spLocks noChangeArrowheads="1"/>
          </p:cNvSpPr>
          <p:nvPr/>
        </p:nvSpPr>
        <p:spPr bwMode="auto">
          <a:xfrm>
            <a:off x="4679950" y="9377274"/>
            <a:ext cx="1765300" cy="469975"/>
          </a:xfrm>
          <a:prstGeom prst="rect">
            <a:avLst/>
          </a:prstGeom>
          <a:noFill/>
          <a:ln w="9525">
            <a:noFill/>
            <a:miter lim="800000"/>
            <a:headEnd/>
            <a:tailEnd/>
          </a:ln>
          <a:effectLst/>
        </p:spPr>
        <p:txBody>
          <a:bodyPr lIns="91568" tIns="45784" rIns="91568" bIns="45784" anchor="b"/>
          <a:lstStyle/>
          <a:p>
            <a:pPr algn="r" defTabSz="915986" eaLnBrk="1" hangingPunct="1"/>
            <a:fld id="{39815127-C452-4EED-BC99-DD7C190A1320}" type="slidenum">
              <a:rPr lang="de-CH" sz="1000"/>
              <a:t>1</a:t>
            </a:fld>
            <a:endParaRPr lang="de-CH" sz="1000"/>
          </a:p>
        </p:txBody>
      </p:sp>
      <p:sp>
        <p:nvSpPr>
          <p:cNvPr id="80911" name="Rectangle 15"/>
          <p:cNvSpPr>
            <a:spLocks noGrp="1" noRot="1" noChangeAspect="1" noChangeArrowheads="1" noTextEdit="1"/>
          </p:cNvSpPr>
          <p:nvPr>
            <p:ph type="sldImg"/>
          </p:nvPr>
        </p:nvSpPr>
        <p:spPr>
          <a:ln/>
        </p:spPr>
      </p:sp>
      <p:sp>
        <p:nvSpPr>
          <p:cNvPr id="80912" name="Rectangle 16"/>
          <p:cNvSpPr>
            <a:spLocks noGrp="1" noChangeArrowheads="1"/>
          </p:cNvSpPr>
          <p:nvPr>
            <p:ph type="body" idx="1"/>
          </p:nvPr>
        </p:nvSpPr>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dt" sz="quarter" idx="1"/>
          </p:nvPr>
        </p:nvSpPr>
        <p:spPr>
          <a:ln/>
        </p:spPr>
        <p:txBody>
          <a:bodyPr/>
          <a:lstStyle/>
          <a:p>
            <a:r>
              <a:rPr lang="de-DE"/>
              <a:t>Situation au jj.mm.aa</a:t>
            </a:r>
            <a:endParaRPr lang="fr-CH"/>
          </a:p>
        </p:txBody>
      </p:sp>
      <p:sp>
        <p:nvSpPr>
          <p:cNvPr id="5" name="Rectangle 11"/>
          <p:cNvSpPr>
            <a:spLocks noGrp="1" noChangeArrowheads="1"/>
          </p:cNvSpPr>
          <p:nvPr>
            <p:ph type="hdr" sz="quarter"/>
          </p:nvPr>
        </p:nvSpPr>
        <p:spPr>
          <a:ln/>
        </p:spPr>
        <p:txBody>
          <a:bodyPr/>
          <a:lstStyle/>
          <a:p>
            <a:r>
              <a:rPr lang="fr-CH"/>
              <a:t>Désignation de l'événement avec date ou affaire / projet</a:t>
            </a:r>
          </a:p>
        </p:txBody>
      </p:sp>
      <p:sp>
        <p:nvSpPr>
          <p:cNvPr id="6" name="Rectangle 13"/>
          <p:cNvSpPr>
            <a:spLocks noGrp="1" noChangeArrowheads="1"/>
          </p:cNvSpPr>
          <p:nvPr>
            <p:ph type="ftr" sz="quarter" idx="4"/>
          </p:nvPr>
        </p:nvSpPr>
        <p:spPr>
          <a:ln/>
        </p:spPr>
        <p:txBody>
          <a:bodyPr/>
          <a:lstStyle/>
          <a:p>
            <a:r>
              <a:rPr lang="de-CH"/>
              <a:t>Conférencier ou éditeur</a:t>
            </a:r>
          </a:p>
        </p:txBody>
      </p:sp>
      <p:sp>
        <p:nvSpPr>
          <p:cNvPr id="7" name="Rectangle 14"/>
          <p:cNvSpPr>
            <a:spLocks noGrp="1" noChangeArrowheads="1"/>
          </p:cNvSpPr>
          <p:nvPr>
            <p:ph type="sldNum" sz="quarter" idx="5"/>
          </p:nvPr>
        </p:nvSpPr>
        <p:spPr>
          <a:ln/>
        </p:spPr>
        <p:txBody>
          <a:bodyPr/>
          <a:lstStyle/>
          <a:p>
            <a:fld id="{54C86890-19DF-47FD-AEFF-16CBBC7AEBC8}" type="slidenum">
              <a:rPr lang="de-CH"/>
              <a:t>2</a:t>
            </a:fld>
            <a:endParaRPr lang="de-CH"/>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5</a:t>
            </a:fld>
            <a:endParaRPr lang="de-CH"/>
          </a:p>
        </p:txBody>
      </p:sp>
    </p:spTree>
    <p:extLst>
      <p:ext uri="{BB962C8B-B14F-4D97-AF65-F5344CB8AC3E}">
        <p14:creationId xmlns:p14="http://schemas.microsoft.com/office/powerpoint/2010/main" val="4137339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a:t>Justification du moment de la mise à disposition de la grille d'évaluation :</a:t>
            </a:r>
            <a:br>
              <a:rPr lang="de-DE" dirty="0"/>
            </a:br>
            <a:r>
              <a:rPr lang="de-DE" dirty="0"/>
              <a:t>Optimisations basées sur l'expérience en faveur du/de la candidat(e), </a:t>
            </a:r>
            <a:r>
              <a:rPr lang="de-DE" dirty="0" err="1" smtClean="0"/>
              <a:t>l‘EP</a:t>
            </a:r>
            <a:r>
              <a:rPr lang="de-DE" dirty="0" smtClean="0"/>
              <a:t> </a:t>
            </a:r>
            <a:r>
              <a:rPr lang="de-DE" dirty="0"/>
              <a:t>du dernier cours a lieu environ un mois après l'attribution du mandat pour le </a:t>
            </a:r>
            <a:r>
              <a:rPr lang="de-DE" dirty="0" err="1"/>
              <a:t>travail</a:t>
            </a:r>
            <a:r>
              <a:rPr lang="de-DE" dirty="0"/>
              <a:t> </a:t>
            </a:r>
            <a:r>
              <a:rPr lang="de-DE" dirty="0" err="1" smtClean="0"/>
              <a:t>écrit</a:t>
            </a:r>
            <a:r>
              <a:rPr lang="de-DE" dirty="0" smtClean="0"/>
              <a:t>.</a:t>
            </a:r>
            <a:endParaRPr lang="de-DE" dirty="0"/>
          </a:p>
          <a:p>
            <a:pPr marL="0" indent="0">
              <a:buNone/>
            </a:pPr>
            <a:r>
              <a:rPr lang="de-DE" dirty="0"/>
              <a:t>Dans le règlement, les changements ne concernent que quelques points (cf. grille d'évaluation des examens précédents)</a:t>
            </a:r>
          </a:p>
          <a:p>
            <a:pPr marL="0" indent="0">
              <a:buNone/>
            </a:pPr>
            <a:r>
              <a:rPr lang="de-DE" dirty="0"/>
              <a:t> </a:t>
            </a:r>
            <a:endParaRPr lang="de-CH" dirty="0"/>
          </a:p>
        </p:txBody>
      </p:sp>
      <p:sp>
        <p:nvSpPr>
          <p:cNvPr id="4" name="Datumsplatzhalter 3"/>
          <p:cNvSpPr>
            <a:spLocks noGrp="1"/>
          </p:cNvSpPr>
          <p:nvPr>
            <p:ph type="dt" sz="quarter" idx="1"/>
          </p:nvPr>
        </p:nvSpPr>
        <p:spPr/>
        <p:txBody>
          <a:bodyPr/>
          <a:lstStyle/>
          <a:p>
            <a:r>
              <a:rPr lang="de-DE"/>
              <a:t>Situation au jj.mm.aa</a:t>
            </a:r>
            <a:endParaRPr lang="fr-CH"/>
          </a:p>
        </p:txBody>
      </p:sp>
      <p:sp>
        <p:nvSpPr>
          <p:cNvPr id="5" name="Kopfzeilenplatzhalter 4"/>
          <p:cNvSpPr>
            <a:spLocks noGrp="1"/>
          </p:cNvSpPr>
          <p:nvPr>
            <p:ph type="hdr" sz="quarter"/>
          </p:nvPr>
        </p:nvSpPr>
        <p:spPr/>
        <p:txBody>
          <a:bodyPr/>
          <a:lstStyle/>
          <a:p>
            <a:r>
              <a:rPr lang="fr-CH"/>
              <a:t>Désignation de l'événement avec date ou affaire / projet</a:t>
            </a:r>
          </a:p>
        </p:txBody>
      </p:sp>
      <p:sp>
        <p:nvSpPr>
          <p:cNvPr id="6" name="Fußzeilenplatzhalter 5"/>
          <p:cNvSpPr>
            <a:spLocks noGrp="1"/>
          </p:cNvSpPr>
          <p:nvPr>
            <p:ph type="ftr" sz="quarter" idx="4"/>
          </p:nvPr>
        </p:nvSpPr>
        <p:spPr/>
        <p:txBody>
          <a:bodyPr/>
          <a:lstStyle/>
          <a:p>
            <a:r>
              <a:rPr lang="de-CH"/>
              <a:t>Conférencier ou éditeur</a:t>
            </a:r>
          </a:p>
        </p:txBody>
      </p:sp>
      <p:sp>
        <p:nvSpPr>
          <p:cNvPr id="7" name="Foliennummernplatzhalter 6"/>
          <p:cNvSpPr>
            <a:spLocks noGrp="1"/>
          </p:cNvSpPr>
          <p:nvPr>
            <p:ph type="sldNum" sz="quarter" idx="5"/>
          </p:nvPr>
        </p:nvSpPr>
        <p:spPr/>
        <p:txBody>
          <a:bodyPr/>
          <a:lstStyle/>
          <a:p>
            <a:fld id="{9B60967D-CA13-468E-B106-0AFFEE6216B1}" type="slidenum">
              <a:rPr lang="de-CH" smtClean="0"/>
              <a:t>27</a:t>
            </a:fld>
            <a:endParaRPr lang="de-CH"/>
          </a:p>
        </p:txBody>
      </p:sp>
    </p:spTree>
    <p:extLst>
      <p:ext uri="{BB962C8B-B14F-4D97-AF65-F5344CB8AC3E}">
        <p14:creationId xmlns:p14="http://schemas.microsoft.com/office/powerpoint/2010/main" val="402929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e la date 3"/>
          <p:cNvSpPr>
            <a:spLocks noGrp="1"/>
          </p:cNvSpPr>
          <p:nvPr>
            <p:ph type="dt" sz="quarter" idx="10"/>
          </p:nvPr>
        </p:nvSpPr>
        <p:spPr/>
        <p:txBody>
          <a:bodyPr/>
          <a:lstStyle/>
          <a:p>
            <a:r>
              <a:rPr lang="de-DE" smtClean="0"/>
              <a:t>Situation au jj.mm.aa</a:t>
            </a:r>
            <a:endParaRPr lang="fr-CH"/>
          </a:p>
        </p:txBody>
      </p:sp>
      <p:sp>
        <p:nvSpPr>
          <p:cNvPr id="5" name="Espace réservé de l'en-tête 4"/>
          <p:cNvSpPr>
            <a:spLocks noGrp="1"/>
          </p:cNvSpPr>
          <p:nvPr>
            <p:ph type="hdr" sz="quarter" idx="11"/>
          </p:nvPr>
        </p:nvSpPr>
        <p:spPr/>
        <p:txBody>
          <a:bodyPr/>
          <a:lstStyle/>
          <a:p>
            <a:r>
              <a:rPr lang="fr-CH" smtClean="0"/>
              <a:t>Désignation de l'événement avec date ou affaire / projet</a:t>
            </a:r>
            <a:endParaRPr lang="fr-CH"/>
          </a:p>
        </p:txBody>
      </p:sp>
      <p:sp>
        <p:nvSpPr>
          <p:cNvPr id="6" name="Espace réservé du pied de page 5"/>
          <p:cNvSpPr>
            <a:spLocks noGrp="1"/>
          </p:cNvSpPr>
          <p:nvPr>
            <p:ph type="ftr" sz="quarter" idx="12"/>
          </p:nvPr>
        </p:nvSpPr>
        <p:spPr/>
        <p:txBody>
          <a:bodyPr/>
          <a:lstStyle/>
          <a:p>
            <a:r>
              <a:rPr lang="de-CH" smtClean="0"/>
              <a:t>Conférencier ou éditeur</a:t>
            </a:r>
            <a:endParaRPr lang="de-CH"/>
          </a:p>
        </p:txBody>
      </p:sp>
      <p:sp>
        <p:nvSpPr>
          <p:cNvPr id="7" name="Espace réservé du numéro de diapositive 6"/>
          <p:cNvSpPr>
            <a:spLocks noGrp="1"/>
          </p:cNvSpPr>
          <p:nvPr>
            <p:ph type="sldNum" sz="quarter" idx="13"/>
          </p:nvPr>
        </p:nvSpPr>
        <p:spPr/>
        <p:txBody>
          <a:bodyPr/>
          <a:lstStyle/>
          <a:p>
            <a:fld id="{9B60967D-CA13-468E-B106-0AFFEE6216B1}" type="slidenum">
              <a:rPr lang="de-CH" smtClean="0"/>
              <a:t>31</a:t>
            </a:fld>
            <a:endParaRPr lang="de-CH"/>
          </a:p>
        </p:txBody>
      </p:sp>
    </p:spTree>
    <p:extLst>
      <p:ext uri="{BB962C8B-B14F-4D97-AF65-F5344CB8AC3E}">
        <p14:creationId xmlns:p14="http://schemas.microsoft.com/office/powerpoint/2010/main" val="41010279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3584" name="Text Box 32"/>
          <p:cNvSpPr txBox="1">
            <a:spLocks noChangeArrowheads="1"/>
          </p:cNvSpPr>
          <p:nvPr/>
        </p:nvSpPr>
        <p:spPr bwMode="auto">
          <a:xfrm>
            <a:off x="4560888" y="354013"/>
            <a:ext cx="3372718" cy="270074"/>
          </a:xfrm>
          <a:prstGeom prst="rect">
            <a:avLst/>
          </a:prstGeom>
          <a:noFill/>
          <a:ln w="9525">
            <a:noFill/>
            <a:miter lim="800000"/>
            <a:headEnd/>
            <a:tailEnd/>
          </a:ln>
          <a:effectLst/>
        </p:spPr>
        <p:txBody>
          <a:bodyPr wrap="none" lIns="0" tIns="0" rIns="0" bIns="0">
            <a:spAutoFit/>
          </a:bodyPr>
          <a:lstStyle/>
          <a:p>
            <a:pPr algn="l">
              <a:spcBef>
                <a:spcPct val="100000"/>
              </a:spcBef>
            </a:pPr>
            <a:r>
              <a:rPr lang="fr-CH" sz="900" b="1" dirty="0" err="1"/>
              <a:t>Bundesamt</a:t>
            </a:r>
            <a:r>
              <a:rPr lang="fr-CH" sz="900" b="1" dirty="0"/>
              <a:t> </a:t>
            </a:r>
            <a:r>
              <a:rPr lang="fr-CH" sz="900" b="1" dirty="0" err="1"/>
              <a:t>für</a:t>
            </a:r>
            <a:r>
              <a:rPr lang="fr-CH" sz="900" b="1" dirty="0"/>
              <a:t> </a:t>
            </a:r>
            <a:r>
              <a:rPr lang="fr-CH" sz="900" b="1" dirty="0" err="1"/>
              <a:t>Bevölkerungsschutz</a:t>
            </a:r>
            <a:r>
              <a:rPr lang="fr-CH" sz="900" b="1" dirty="0"/>
              <a:t> BABS</a:t>
            </a:r>
          </a:p>
          <a:p>
            <a:pPr algn="l">
              <a:lnSpc>
                <a:spcPct val="45000"/>
              </a:lnSpc>
              <a:spcBef>
                <a:spcPct val="50000"/>
              </a:spcBef>
            </a:pPr>
            <a:r>
              <a:rPr lang="fr-CH" sz="900" dirty="0"/>
              <a:t>GB Ausbildung, FB </a:t>
            </a:r>
            <a:r>
              <a:rPr lang="fr-CH" sz="900" dirty="0" err="1"/>
              <a:t>Wissensmanagement</a:t>
            </a:r>
            <a:r>
              <a:rPr lang="fr-CH" sz="900" dirty="0"/>
              <a:t>, </a:t>
            </a:r>
            <a:r>
              <a:rPr lang="fr-CH" sz="900" dirty="0" err="1"/>
              <a:t>Projekt</a:t>
            </a:r>
            <a:r>
              <a:rPr lang="fr-CH" sz="900" dirty="0"/>
              <a:t> ZSI mit </a:t>
            </a:r>
            <a:r>
              <a:rPr lang="fr-CH" sz="900" dirty="0" err="1"/>
              <a:t>eidg</a:t>
            </a:r>
            <a:r>
              <a:rPr lang="fr-CH" sz="900" dirty="0"/>
              <a:t>. FA</a:t>
            </a:r>
          </a:p>
        </p:txBody>
      </p:sp>
      <p:pic>
        <p:nvPicPr>
          <p:cNvPr id="23589" name="Picture 37" descr="Logo_CMYK_pos"/>
          <p:cNvPicPr>
            <a:picLocks noChangeAspect="1" noChangeArrowheads="1"/>
          </p:cNvPicPr>
          <p:nvPr/>
        </p:nvPicPr>
        <p:blipFill>
          <a:blip r:embed="rId2" cstate="print"/>
          <a:srcRect/>
          <a:stretch>
            <a:fillRect/>
          </a:stretch>
        </p:blipFill>
        <p:spPr bwMode="auto">
          <a:xfrm>
            <a:off x="898525" y="387350"/>
            <a:ext cx="1997075" cy="508000"/>
          </a:xfrm>
          <a:prstGeom prst="rect">
            <a:avLst/>
          </a:prstGeom>
          <a:noFill/>
          <a:ln w="9525">
            <a:noFill/>
            <a:miter lim="800000"/>
            <a:headEnd/>
            <a:tailEnd/>
          </a:ln>
        </p:spPr>
      </p:pic>
      <p:sp>
        <p:nvSpPr>
          <p:cNvPr id="23602" name="Text Box 50"/>
          <p:cNvSpPr txBox="1">
            <a:spLocks noChangeArrowheads="1"/>
          </p:cNvSpPr>
          <p:nvPr userDrawn="1"/>
        </p:nvSpPr>
        <p:spPr bwMode="auto">
          <a:xfrm>
            <a:off x="1258888" y="6369050"/>
            <a:ext cx="1290637" cy="212725"/>
          </a:xfrm>
          <a:prstGeom prst="rect">
            <a:avLst/>
          </a:prstGeom>
          <a:noFill/>
          <a:ln w="12700" algn="ctr">
            <a:noFill/>
            <a:miter lim="800000"/>
            <a:headEnd/>
            <a:tailEnd/>
          </a:ln>
          <a:effectLst/>
        </p:spPr>
        <p:txBody>
          <a:bodyPr wrap="none" lIns="25200" tIns="0" rIns="0" bIns="0">
            <a:spAutoFit/>
          </a:bodyPr>
          <a:lstStyle/>
          <a:p>
            <a:pPr algn="l"/>
            <a:r>
              <a:rPr lang="fr-CH" sz="600"/>
              <a:t>N</a:t>
            </a:r>
            <a:r>
              <a:rPr lang="fr-CH" sz="600" baseline="30000"/>
              <a:t>o</a:t>
            </a:r>
            <a:r>
              <a:rPr lang="fr-CH" sz="600"/>
              <a:t> ID/Vers. (copier à partir de DMS)</a:t>
            </a:r>
            <a:r>
              <a:rPr lang="fr-CH"/>
              <a:t> </a:t>
            </a:r>
          </a:p>
        </p:txBody>
      </p:sp>
      <p:pic>
        <p:nvPicPr>
          <p:cNvPr id="5" name="Grafik 4">
            <a:extLst>
              <a:ext uri="{FF2B5EF4-FFF2-40B4-BE49-F238E27FC236}">
                <a16:creationId xmlns:a16="http://schemas.microsoft.com/office/drawing/2014/main" id="{A03CEAF8-D8FF-8722-5F0B-2C0EB96CBEE5}"/>
              </a:ext>
            </a:extLst>
          </p:cNvPr>
          <p:cNvPicPr>
            <a:picLocks noChangeAspect="1"/>
          </p:cNvPicPr>
          <p:nvPr userDrawn="1"/>
        </p:nvPicPr>
        <p:blipFill>
          <a:blip r:embed="rId3"/>
          <a:stretch>
            <a:fillRect/>
          </a:stretch>
        </p:blipFill>
        <p:spPr>
          <a:xfrm>
            <a:off x="3232881" y="354013"/>
            <a:ext cx="5541744" cy="7193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88163" y="279400"/>
            <a:ext cx="1873250" cy="5886450"/>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1268413" y="279400"/>
            <a:ext cx="5467350" cy="588645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p>
        </p:txBody>
      </p:sp>
      <p:sp>
        <p:nvSpPr>
          <p:cNvPr id="5" name="Datumsplatzhalter 4"/>
          <p:cNvSpPr>
            <a:spLocks noGrp="1"/>
          </p:cNvSpPr>
          <p:nvPr>
            <p:ph type="dt" sz="half" idx="11"/>
          </p:nvPr>
        </p:nvSpPr>
        <p:spPr/>
        <p:txBody>
          <a:bodyPr/>
          <a:lstStyle>
            <a:lvl1pPr>
              <a:defRPr/>
            </a:lvl1pPr>
          </a:lstStyle>
          <a:p>
            <a:r>
              <a:rPr lang="de-DE"/>
              <a:t>Auftrag Facharbeit</a:t>
            </a:r>
            <a:endParaRPr lang="fr-CH"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Fußzeilenplatzhalter 3"/>
          <p:cNvSpPr>
            <a:spLocks noGrp="1"/>
          </p:cNvSpPr>
          <p:nvPr>
            <p:ph type="ftr" sz="quarter" idx="10"/>
          </p:nvPr>
        </p:nvSpPr>
        <p:spPr/>
        <p:txBody>
          <a:bodyPr/>
          <a:lstStyle>
            <a:lvl1pPr>
              <a:defRPr/>
            </a:lvl1pPr>
          </a:lstStyle>
          <a:p>
            <a:r>
              <a:rPr lang="fr-CH"/>
              <a:t>Daniel Birkenmaier, Prüfungsleiter</a:t>
            </a:r>
            <a:endParaRPr lang="fr-CH" dirty="0"/>
          </a:p>
        </p:txBody>
      </p:sp>
      <p:sp>
        <p:nvSpPr>
          <p:cNvPr id="5" name="Datumsplatzhalter 4"/>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1285875" y="1449388"/>
            <a:ext cx="3660775"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099050" y="1449388"/>
            <a:ext cx="3662363" cy="471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Fußzeilenplatzhalter 6"/>
          <p:cNvSpPr>
            <a:spLocks noGrp="1"/>
          </p:cNvSpPr>
          <p:nvPr>
            <p:ph type="ftr" sz="quarter" idx="10"/>
          </p:nvPr>
        </p:nvSpPr>
        <p:spPr/>
        <p:txBody>
          <a:bodyPr/>
          <a:lstStyle>
            <a:lvl1pPr>
              <a:defRPr/>
            </a:lvl1pPr>
          </a:lstStyle>
          <a:p>
            <a:r>
              <a:rPr lang="fr-CH"/>
              <a:t>Daniel Birkenmaier, Prüfungsleiter</a:t>
            </a:r>
            <a:endParaRPr lang="fr-CH" dirty="0"/>
          </a:p>
        </p:txBody>
      </p:sp>
      <p:sp>
        <p:nvSpPr>
          <p:cNvPr id="8" name="Datumsplatzhalter 7"/>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Fußzeilenplatzhalter 2"/>
          <p:cNvSpPr>
            <a:spLocks noGrp="1"/>
          </p:cNvSpPr>
          <p:nvPr>
            <p:ph type="ftr" sz="quarter" idx="10"/>
          </p:nvPr>
        </p:nvSpPr>
        <p:spPr/>
        <p:txBody>
          <a:bodyPr/>
          <a:lstStyle>
            <a:lvl1pPr>
              <a:defRPr/>
            </a:lvl1pPr>
          </a:lstStyle>
          <a:p>
            <a:r>
              <a:rPr lang="fr-CH"/>
              <a:t>Daniel Birkenmaier, Prüfungsleiter</a:t>
            </a:r>
            <a:endParaRPr lang="fr-CH" dirty="0"/>
          </a:p>
        </p:txBody>
      </p:sp>
      <p:sp>
        <p:nvSpPr>
          <p:cNvPr id="4" name="Datumsplatzhalter 3"/>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fr-CH"/>
              <a:t>Daniel Birkenmaier, Prüfungsleiter</a:t>
            </a:r>
            <a:endParaRPr lang="fr-CH" dirty="0"/>
          </a:p>
        </p:txBody>
      </p:sp>
      <p:sp>
        <p:nvSpPr>
          <p:cNvPr id="3" name="Datumsplatzhalter 2"/>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fr-CH"/>
              <a:t>Daniel Birkenmaier, Prüfungsleiter</a:t>
            </a:r>
            <a:endParaRPr lang="fr-CH" dirty="0"/>
          </a:p>
        </p:txBody>
      </p:sp>
      <p:sp>
        <p:nvSpPr>
          <p:cNvPr id="6" name="Datumsplatzhalter 5"/>
          <p:cNvSpPr>
            <a:spLocks noGrp="1"/>
          </p:cNvSpPr>
          <p:nvPr>
            <p:ph type="dt" sz="half" idx="11"/>
          </p:nvPr>
        </p:nvSpPr>
        <p:spPr/>
        <p:txBody>
          <a:bodyPr/>
          <a:lstStyle>
            <a:lvl1pPr>
              <a:defRPr/>
            </a:lvl1pPr>
          </a:lstStyle>
          <a:p>
            <a:r>
              <a:rPr lang="de-DE"/>
              <a:t>Auftrag Facharbeit</a:t>
            </a:r>
            <a:endParaRPr lang="fr-CH" sz="6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Text Box 25"/>
          <p:cNvSpPr txBox="1">
            <a:spLocks noChangeArrowheads="1"/>
          </p:cNvSpPr>
          <p:nvPr/>
        </p:nvSpPr>
        <p:spPr bwMode="auto">
          <a:xfrm>
            <a:off x="533400" y="304800"/>
            <a:ext cx="5105400" cy="457200"/>
          </a:xfrm>
          <a:prstGeom prst="rect">
            <a:avLst/>
          </a:prstGeom>
          <a:noFill/>
          <a:ln w="9525">
            <a:noFill/>
            <a:miter lim="800000"/>
            <a:headEnd/>
            <a:tailEnd/>
          </a:ln>
          <a:effectLst/>
        </p:spPr>
        <p:txBody>
          <a:bodyPr>
            <a:spAutoFit/>
          </a:bodyPr>
          <a:lstStyle/>
          <a:p>
            <a:pPr algn="l">
              <a:spcBef>
                <a:spcPct val="50000"/>
              </a:spcBef>
            </a:pPr>
            <a:endParaRPr lang="fr-CH" sz="2400"/>
          </a:p>
        </p:txBody>
      </p:sp>
      <p:sp>
        <p:nvSpPr>
          <p:cNvPr id="1051" name="Rectangle 27"/>
          <p:cNvSpPr>
            <a:spLocks noGrp="1" noChangeArrowheads="1"/>
          </p:cNvSpPr>
          <p:nvPr>
            <p:ph type="title"/>
          </p:nvPr>
        </p:nvSpPr>
        <p:spPr bwMode="auto">
          <a:xfrm>
            <a:off x="1268413" y="279400"/>
            <a:ext cx="7461250" cy="9890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a:t>Cliquez pour modifier le format du titre</a:t>
            </a:r>
          </a:p>
        </p:txBody>
      </p:sp>
      <p:sp>
        <p:nvSpPr>
          <p:cNvPr id="1052" name="Rectangle 28"/>
          <p:cNvSpPr>
            <a:spLocks noGrp="1" noChangeArrowheads="1"/>
          </p:cNvSpPr>
          <p:nvPr>
            <p:ph type="body" idx="1"/>
          </p:nvPr>
        </p:nvSpPr>
        <p:spPr bwMode="auto">
          <a:xfrm>
            <a:off x="1285875" y="1449388"/>
            <a:ext cx="7475538" cy="47164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CH" dirty="0" err="1"/>
              <a:t>Cliquez pour modifier </a:t>
            </a:r>
            <a:r>
              <a:rPr lang="fr-CH" dirty="0"/>
              <a:t>les formats du </a:t>
            </a:r>
            <a:r>
              <a:rPr lang="fr-CH" dirty="0" err="1"/>
              <a:t>texte du modèle</a:t>
            </a:r>
            <a:endParaRPr lang="fr-CH" dirty="0"/>
          </a:p>
          <a:p>
            <a:pPr lvl="1"/>
            <a:r>
              <a:rPr lang="fr-CH" dirty="0" err="1"/>
              <a:t>Deuxième niveau</a:t>
            </a:r>
            <a:endParaRPr lang="fr-CH" dirty="0"/>
          </a:p>
          <a:p>
            <a:pPr lvl="2"/>
            <a:r>
              <a:rPr lang="fr-CH" dirty="0" err="1"/>
              <a:t>Troisième niveau</a:t>
            </a:r>
            <a:endParaRPr lang="fr-CH" dirty="0"/>
          </a:p>
          <a:p>
            <a:pPr lvl="3"/>
            <a:r>
              <a:rPr lang="fr-CH" dirty="0" err="1"/>
              <a:t>Quatrième niveau</a:t>
            </a:r>
            <a:endParaRPr lang="fr-CH" dirty="0"/>
          </a:p>
        </p:txBody>
      </p:sp>
      <p:sp>
        <p:nvSpPr>
          <p:cNvPr id="1057" name="Text Box 33"/>
          <p:cNvSpPr txBox="1">
            <a:spLocks noChangeArrowheads="1"/>
          </p:cNvSpPr>
          <p:nvPr/>
        </p:nvSpPr>
        <p:spPr bwMode="auto">
          <a:xfrm>
            <a:off x="8564563" y="6381750"/>
            <a:ext cx="228600" cy="136525"/>
          </a:xfrm>
          <a:prstGeom prst="rect">
            <a:avLst/>
          </a:prstGeom>
          <a:noFill/>
          <a:ln w="9525">
            <a:noFill/>
            <a:miter lim="800000"/>
            <a:headEnd/>
            <a:tailEnd/>
          </a:ln>
          <a:effectLst/>
        </p:spPr>
        <p:txBody>
          <a:bodyPr wrap="none" lIns="0" tIns="0" rIns="0" bIns="0">
            <a:spAutoFit/>
          </a:bodyPr>
          <a:lstStyle/>
          <a:p>
            <a:pPr algn="r"/>
            <a:fld id="{8D96C623-B68A-440A-B7D2-90427C6CA032}" type="slidenum">
              <a:rPr lang="fr-CH" sz="900"/>
              <a:t>‹Nr.›</a:t>
            </a:fld>
            <a:endParaRPr lang="fr-CH" sz="900"/>
          </a:p>
        </p:txBody>
      </p:sp>
      <p:sp>
        <p:nvSpPr>
          <p:cNvPr id="1058" name="AutoShape 34"/>
          <p:cNvSpPr>
            <a:spLocks noChangeArrowheads="1"/>
          </p:cNvSpPr>
          <p:nvPr/>
        </p:nvSpPr>
        <p:spPr bwMode="auto">
          <a:xfrm>
            <a:off x="1222375" y="6165850"/>
            <a:ext cx="1590129" cy="194756"/>
          </a:xfrm>
          <a:prstGeom prst="octagon">
            <a:avLst>
              <a:gd name="adj" fmla="val 29287"/>
            </a:avLst>
          </a:prstGeom>
          <a:noFill/>
          <a:ln w="9525">
            <a:noFill/>
            <a:miter lim="800000"/>
            <a:headEnd/>
            <a:tailEnd/>
          </a:ln>
          <a:effectLst/>
        </p:spPr>
        <p:txBody>
          <a:bodyPr wrap="none" lIns="0" tIns="0" rIns="0" bIns="0">
            <a:spAutoFit/>
          </a:bodyPr>
          <a:lstStyle/>
          <a:p>
            <a:pPr algn="l"/>
            <a:r>
              <a:rPr lang="fr-CH" sz="900" b="1" dirty="0" err="1" smtClean="0"/>
              <a:t>CRMPPCi</a:t>
            </a:r>
            <a:r>
              <a:rPr lang="fr-CH" sz="900" b="1" dirty="0" smtClean="0"/>
              <a:t> </a:t>
            </a:r>
            <a:r>
              <a:rPr lang="fr-CH" sz="900" b="1" dirty="0"/>
              <a:t>- Formation </a:t>
            </a:r>
            <a:r>
              <a:rPr lang="fr-CH" sz="900" b="1" dirty="0" err="1"/>
              <a:t>OFPP</a:t>
            </a:r>
            <a:endParaRPr lang="fr-CH" sz="900" dirty="0"/>
          </a:p>
        </p:txBody>
      </p:sp>
      <p:pic>
        <p:nvPicPr>
          <p:cNvPr id="1063" name="Picture 39" descr="Logo_col_wappen"/>
          <p:cNvPicPr>
            <a:picLocks noChangeAspect="1" noChangeArrowheads="1"/>
          </p:cNvPicPr>
          <p:nvPr/>
        </p:nvPicPr>
        <p:blipFill>
          <a:blip r:embed="rId13" cstate="print"/>
          <a:srcRect/>
          <a:stretch>
            <a:fillRect/>
          </a:stretch>
        </p:blipFill>
        <p:spPr bwMode="auto">
          <a:xfrm>
            <a:off x="360363" y="390525"/>
            <a:ext cx="266700" cy="304800"/>
          </a:xfrm>
          <a:prstGeom prst="rect">
            <a:avLst/>
          </a:prstGeom>
          <a:noFill/>
          <a:ln w="9525">
            <a:noFill/>
            <a:miter lim="800000"/>
            <a:headEnd/>
            <a:tailEnd/>
          </a:ln>
        </p:spPr>
      </p:pic>
      <p:sp>
        <p:nvSpPr>
          <p:cNvPr id="1064" name="Line 40"/>
          <p:cNvSpPr>
            <a:spLocks noChangeShapeType="1"/>
          </p:cNvSpPr>
          <p:nvPr/>
        </p:nvSpPr>
        <p:spPr bwMode="auto">
          <a:xfrm flipH="1">
            <a:off x="1258888" y="6165850"/>
            <a:ext cx="7558087" cy="0"/>
          </a:xfrm>
          <a:prstGeom prst="line">
            <a:avLst/>
          </a:prstGeom>
          <a:noFill/>
          <a:ln w="9525">
            <a:solidFill>
              <a:schemeClr val="tx1"/>
            </a:solidFill>
            <a:round/>
            <a:headEnd/>
            <a:tailEnd/>
          </a:ln>
          <a:effectLst/>
        </p:spPr>
        <p:txBody>
          <a:bodyPr/>
          <a:lstStyle/>
          <a:p>
            <a:endParaRPr lang="de-CH"/>
          </a:p>
        </p:txBody>
      </p:sp>
      <p:sp>
        <p:nvSpPr>
          <p:cNvPr id="1068" name="Rectangle 44"/>
          <p:cNvSpPr>
            <a:spLocks noGrp="1" noChangeArrowheads="1"/>
          </p:cNvSpPr>
          <p:nvPr>
            <p:ph type="ftr" sz="quarter" idx="3"/>
          </p:nvPr>
        </p:nvSpPr>
        <p:spPr bwMode="auto">
          <a:xfrm>
            <a:off x="5580111" y="6308725"/>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fr-CH" dirty="0"/>
              <a:t>Daniel </a:t>
            </a:r>
            <a:r>
              <a:rPr lang="fr-CH" dirty="0" err="1"/>
              <a:t>Birkenmaier</a:t>
            </a:r>
            <a:r>
              <a:rPr lang="fr-CH" dirty="0"/>
              <a:t>, </a:t>
            </a:r>
            <a:r>
              <a:rPr lang="fr-CH" dirty="0" smtClean="0"/>
              <a:t>directeur des examens</a:t>
            </a:r>
            <a:endParaRPr lang="fr-CH" dirty="0"/>
          </a:p>
        </p:txBody>
      </p:sp>
      <p:sp>
        <p:nvSpPr>
          <p:cNvPr id="1069" name="Rectangle 45"/>
          <p:cNvSpPr>
            <a:spLocks noGrp="1" noChangeArrowheads="1"/>
          </p:cNvSpPr>
          <p:nvPr>
            <p:ph type="dt" sz="half" idx="2"/>
          </p:nvPr>
        </p:nvSpPr>
        <p:spPr bwMode="auto">
          <a:xfrm>
            <a:off x="5580111" y="6165850"/>
            <a:ext cx="3238451" cy="2159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l" eaLnBrk="1" hangingPunct="1">
              <a:defRPr sz="900"/>
            </a:lvl1pPr>
          </a:lstStyle>
          <a:p>
            <a:r>
              <a:rPr lang="de-DE" dirty="0" smtClean="0"/>
              <a:t>Mission de </a:t>
            </a:r>
            <a:r>
              <a:rPr lang="de-DE" dirty="0" err="1" smtClean="0"/>
              <a:t>travail</a:t>
            </a:r>
            <a:r>
              <a:rPr lang="de-DE" dirty="0" smtClean="0"/>
              <a:t> </a:t>
            </a:r>
            <a:r>
              <a:rPr lang="de-DE" dirty="0" err="1" smtClean="0"/>
              <a:t>écrit</a:t>
            </a:r>
            <a:endParaRPr lang="fr-CH" sz="6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Arial" charset="0"/>
        </a:defRPr>
      </a:lvl2pPr>
      <a:lvl3pPr algn="l" rtl="0" fontAlgn="base">
        <a:spcBef>
          <a:spcPct val="0"/>
        </a:spcBef>
        <a:spcAft>
          <a:spcPct val="0"/>
        </a:spcAft>
        <a:defRPr sz="3200" b="1">
          <a:solidFill>
            <a:schemeClr val="tx1"/>
          </a:solidFill>
          <a:latin typeface="Arial" charset="0"/>
        </a:defRPr>
      </a:lvl3pPr>
      <a:lvl4pPr algn="l" rtl="0" fontAlgn="base">
        <a:spcBef>
          <a:spcPct val="0"/>
        </a:spcBef>
        <a:spcAft>
          <a:spcPct val="0"/>
        </a:spcAft>
        <a:defRPr sz="3200" b="1">
          <a:solidFill>
            <a:schemeClr val="tx1"/>
          </a:solidFill>
          <a:latin typeface="Arial" charset="0"/>
        </a:defRPr>
      </a:lvl4pPr>
      <a:lvl5pPr algn="l" rtl="0" fontAlgn="base">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42900" indent="-342900" algn="l" rtl="0" fontAlgn="base">
        <a:spcBef>
          <a:spcPct val="20000"/>
        </a:spcBef>
        <a:spcAft>
          <a:spcPct val="0"/>
        </a:spcAft>
        <a:buChar char="•"/>
        <a:defRPr sz="26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600">
          <a:solidFill>
            <a:schemeClr val="tx1"/>
          </a:solidFill>
          <a:latin typeface="+mn-lt"/>
        </a:defRPr>
      </a:lvl2pPr>
      <a:lvl3pPr marL="1143000" indent="-228600" algn="l" rtl="0" fontAlgn="base">
        <a:spcBef>
          <a:spcPct val="20000"/>
        </a:spcBef>
        <a:spcAft>
          <a:spcPct val="0"/>
        </a:spcAft>
        <a:buClr>
          <a:schemeClr val="tx1"/>
        </a:buClr>
        <a:buChar char="•"/>
        <a:defRPr sz="2600">
          <a:solidFill>
            <a:schemeClr val="tx1"/>
          </a:solidFill>
          <a:latin typeface="+mn-lt"/>
        </a:defRPr>
      </a:lvl3pPr>
      <a:lvl4pPr marL="1600200" indent="-228600" algn="l" rtl="0" fontAlgn="base">
        <a:spcBef>
          <a:spcPct val="20000"/>
        </a:spcBef>
        <a:spcAft>
          <a:spcPct val="0"/>
        </a:spcAft>
        <a:buClr>
          <a:schemeClr val="tx1"/>
        </a:buClr>
        <a:buChar char="•"/>
        <a:defRPr sz="2600">
          <a:solidFill>
            <a:schemeClr val="tx1"/>
          </a:solidFill>
          <a:latin typeface="+mn-lt"/>
        </a:defRPr>
      </a:lvl4pPr>
      <a:lvl5pPr marL="2057400" indent="-228600" algn="l" rtl="0" fontAlgn="base">
        <a:spcBef>
          <a:spcPct val="20000"/>
        </a:spcBef>
        <a:spcAft>
          <a:spcPct val="0"/>
        </a:spcAft>
        <a:buClr>
          <a:srgbClr val="DDDDDD"/>
        </a:buClr>
        <a:buChar char="•"/>
        <a:defRPr sz="2600">
          <a:solidFill>
            <a:srgbClr val="DDDDDD"/>
          </a:solidFill>
          <a:latin typeface="+mn-lt"/>
        </a:defRPr>
      </a:lvl5pPr>
      <a:lvl6pPr marL="2514600" indent="-228600" algn="l" rtl="0" fontAlgn="base">
        <a:spcBef>
          <a:spcPct val="20000"/>
        </a:spcBef>
        <a:spcAft>
          <a:spcPct val="0"/>
        </a:spcAft>
        <a:buClr>
          <a:srgbClr val="DDDDDD"/>
        </a:buClr>
        <a:buChar char="•"/>
        <a:defRPr sz="2600">
          <a:solidFill>
            <a:srgbClr val="DDDDDD"/>
          </a:solidFill>
          <a:latin typeface="+mn-lt"/>
        </a:defRPr>
      </a:lvl6pPr>
      <a:lvl7pPr marL="2971800" indent="-228600" algn="l" rtl="0" fontAlgn="base">
        <a:spcBef>
          <a:spcPct val="20000"/>
        </a:spcBef>
        <a:spcAft>
          <a:spcPct val="0"/>
        </a:spcAft>
        <a:buClr>
          <a:srgbClr val="DDDDDD"/>
        </a:buClr>
        <a:buChar char="•"/>
        <a:defRPr sz="2600">
          <a:solidFill>
            <a:srgbClr val="DDDDDD"/>
          </a:solidFill>
          <a:latin typeface="+mn-lt"/>
        </a:defRPr>
      </a:lvl7pPr>
      <a:lvl8pPr marL="3429000" indent="-228600" algn="l" rtl="0" fontAlgn="base">
        <a:spcBef>
          <a:spcPct val="20000"/>
        </a:spcBef>
        <a:spcAft>
          <a:spcPct val="0"/>
        </a:spcAft>
        <a:buClr>
          <a:srgbClr val="DDDDDD"/>
        </a:buClr>
        <a:buChar char="•"/>
        <a:defRPr sz="2600">
          <a:solidFill>
            <a:srgbClr val="DDDDDD"/>
          </a:solidFill>
          <a:latin typeface="+mn-lt"/>
        </a:defRPr>
      </a:lvl8pPr>
      <a:lvl9pPr marL="3886200" indent="-228600" algn="l" rtl="0" fontAlgn="base">
        <a:spcBef>
          <a:spcPct val="20000"/>
        </a:spcBef>
        <a:spcAft>
          <a:spcPct val="0"/>
        </a:spcAft>
        <a:buClr>
          <a:srgbClr val="DDDDDD"/>
        </a:buClr>
        <a:buChar char="•"/>
        <a:defRPr sz="2600">
          <a:solidFill>
            <a:srgbClr val="DDDDDD"/>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babs.admin.ch/fr/publikservice/service/angebot/zsinstr.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2" name="Text Box 8"/>
          <p:cNvSpPr txBox="1">
            <a:spLocks noChangeArrowheads="1"/>
          </p:cNvSpPr>
          <p:nvPr/>
        </p:nvSpPr>
        <p:spPr bwMode="auto">
          <a:xfrm>
            <a:off x="1258888" y="1614203"/>
            <a:ext cx="7624762" cy="1920875"/>
          </a:xfrm>
          <a:prstGeom prst="rect">
            <a:avLst/>
          </a:prstGeom>
          <a:noFill/>
          <a:ln w="9525">
            <a:noFill/>
            <a:miter lim="800000"/>
            <a:headEnd/>
            <a:tailEnd/>
          </a:ln>
          <a:effectLst/>
        </p:spPr>
        <p:txBody>
          <a:bodyPr lIns="0" tIns="0" rIns="0" bIns="0"/>
          <a:lstStyle/>
          <a:p>
            <a:pPr algn="l"/>
            <a:r>
              <a:rPr lang="de-CH" sz="3600" b="1" dirty="0">
                <a:solidFill>
                  <a:schemeClr val="tx2"/>
                </a:solidFill>
              </a:rPr>
              <a:t>Examen professionnel</a:t>
            </a:r>
            <a:br>
              <a:rPr lang="de-CH" sz="3600" b="1" dirty="0">
                <a:solidFill>
                  <a:schemeClr val="tx2"/>
                </a:solidFill>
              </a:rPr>
            </a:br>
            <a:r>
              <a:rPr lang="de-CH" sz="3600" b="1" dirty="0" err="1" smtClean="0">
                <a:solidFill>
                  <a:schemeClr val="tx2"/>
                </a:solidFill>
              </a:rPr>
              <a:t>Instructeurs</a:t>
            </a:r>
            <a:r>
              <a:rPr lang="de-CH" sz="3600" b="1" dirty="0" smtClean="0">
                <a:solidFill>
                  <a:schemeClr val="tx2"/>
                </a:solidFill>
              </a:rPr>
              <a:t> </a:t>
            </a:r>
            <a:r>
              <a:rPr lang="de-CH" sz="3600" b="1" dirty="0">
                <a:solidFill>
                  <a:schemeClr val="tx2"/>
                </a:solidFill>
              </a:rPr>
              <a:t>/ </a:t>
            </a:r>
            <a:r>
              <a:rPr lang="de-CH" sz="3600" b="1" dirty="0" err="1" smtClean="0">
                <a:solidFill>
                  <a:schemeClr val="tx2"/>
                </a:solidFill>
              </a:rPr>
              <a:t>instructrices</a:t>
            </a:r>
            <a:r>
              <a:rPr lang="de-CH" sz="3600" b="1" dirty="0" smtClean="0">
                <a:solidFill>
                  <a:schemeClr val="tx2"/>
                </a:solidFill>
              </a:rPr>
              <a:t> </a:t>
            </a:r>
            <a:r>
              <a:rPr lang="de-CH" sz="3600" b="1" dirty="0">
                <a:solidFill>
                  <a:schemeClr val="tx2"/>
                </a:solidFill>
              </a:rPr>
              <a:t>de la protection civile </a:t>
            </a:r>
            <a:br>
              <a:rPr lang="de-CH" sz="3600" b="1" dirty="0">
                <a:solidFill>
                  <a:schemeClr val="tx2"/>
                </a:solidFill>
              </a:rPr>
            </a:br>
            <a:r>
              <a:rPr lang="de-CH" sz="3600" b="1" dirty="0">
                <a:solidFill>
                  <a:schemeClr val="tx2"/>
                </a:solidFill>
              </a:rPr>
              <a:t>avec brevet fédéral</a:t>
            </a:r>
            <a:endParaRPr lang="fr-CH" sz="3600" b="1" dirty="0">
              <a:solidFill>
                <a:schemeClr val="tx2"/>
              </a:solidFill>
            </a:endParaRPr>
          </a:p>
        </p:txBody>
      </p:sp>
      <p:sp>
        <p:nvSpPr>
          <p:cNvPr id="67593" name="Text Box 9"/>
          <p:cNvSpPr txBox="1">
            <a:spLocks noChangeArrowheads="1"/>
          </p:cNvSpPr>
          <p:nvPr/>
        </p:nvSpPr>
        <p:spPr bwMode="auto">
          <a:xfrm>
            <a:off x="1258888" y="4321173"/>
            <a:ext cx="7624762" cy="641350"/>
          </a:xfrm>
          <a:prstGeom prst="rect">
            <a:avLst/>
          </a:prstGeom>
          <a:noFill/>
          <a:ln w="9525">
            <a:noFill/>
            <a:miter lim="800000"/>
            <a:headEnd/>
            <a:tailEnd/>
          </a:ln>
          <a:effectLst/>
        </p:spPr>
        <p:txBody>
          <a:bodyPr lIns="0" tIns="0" rIns="0" bIns="0"/>
          <a:lstStyle/>
          <a:p>
            <a:pPr algn="l"/>
            <a:r>
              <a:rPr lang="fr-CH" sz="3200" dirty="0" smtClean="0"/>
              <a:t>Attribution de la mission de travail écrit</a:t>
            </a:r>
            <a:endParaRPr lang="fr-CH" sz="3200" dirty="0"/>
          </a:p>
        </p:txBody>
      </p:sp>
      <p:sp>
        <p:nvSpPr>
          <p:cNvPr id="67594" name="Text Box 10"/>
          <p:cNvSpPr txBox="1">
            <a:spLocks noChangeArrowheads="1"/>
          </p:cNvSpPr>
          <p:nvPr/>
        </p:nvSpPr>
        <p:spPr bwMode="auto">
          <a:xfrm>
            <a:off x="1258888" y="5094286"/>
            <a:ext cx="5881314" cy="369332"/>
          </a:xfrm>
          <a:prstGeom prst="rect">
            <a:avLst/>
          </a:prstGeom>
          <a:noFill/>
          <a:ln w="9525">
            <a:noFill/>
            <a:miter lim="800000"/>
            <a:headEnd/>
            <a:tailEnd/>
          </a:ln>
          <a:effectLst/>
        </p:spPr>
        <p:txBody>
          <a:bodyPr wrap="none" lIns="7200" tIns="0" rIns="0" bIns="0">
            <a:spAutoFit/>
          </a:bodyPr>
          <a:lstStyle/>
          <a:p>
            <a:pPr algn="l"/>
            <a:r>
              <a:rPr lang="fr-CH" sz="2400" dirty="0"/>
              <a:t>Daniel Birkenmaier, </a:t>
            </a:r>
            <a:r>
              <a:rPr lang="fr-CH" sz="2400" dirty="0" smtClean="0"/>
              <a:t>directeur </a:t>
            </a:r>
            <a:r>
              <a:rPr lang="fr-CH" sz="2400" dirty="0"/>
              <a:t>des examens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Objectif du travail écrit</a:t>
            </a:r>
            <a:endParaRPr lang="fr-CH" noProof="0" dirty="0"/>
          </a:p>
        </p:txBody>
      </p:sp>
      <p:sp>
        <p:nvSpPr>
          <p:cNvPr id="3" name="Inhaltsplatzhalter 2"/>
          <p:cNvSpPr>
            <a:spLocks noGrp="1"/>
          </p:cNvSpPr>
          <p:nvPr>
            <p:ph idx="1"/>
          </p:nvPr>
        </p:nvSpPr>
        <p:spPr>
          <a:xfrm>
            <a:off x="1285875" y="1449388"/>
            <a:ext cx="7660162" cy="4716462"/>
          </a:xfrm>
        </p:spPr>
        <p:txBody>
          <a:bodyPr/>
          <a:lstStyle/>
          <a:p>
            <a:r>
              <a:rPr lang="fr-FR" sz="2400" dirty="0"/>
              <a:t>Par la rédaction de ce travail final, les candidates / candidats démontrent qu'ils sont </a:t>
            </a:r>
            <a:r>
              <a:rPr lang="fr-FR" sz="2400" dirty="0" smtClean="0"/>
              <a:t>capables </a:t>
            </a:r>
            <a:r>
              <a:rPr lang="fr-FR" sz="2400" dirty="0"/>
              <a:t>de traiter une problématique liée à leur pratique professionnelle – de manière </a:t>
            </a:r>
            <a:r>
              <a:rPr lang="fr-FR" sz="2400" dirty="0" smtClean="0"/>
              <a:t>autonome </a:t>
            </a:r>
            <a:r>
              <a:rPr lang="fr-FR" sz="2400" dirty="0"/>
              <a:t>et en appliquant les compétences techniques et méthodologiques apprises – tout en procédant à une réflexion personnelle. </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639877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Objectif du travail écrit</a:t>
            </a:r>
            <a:endParaRPr lang="fr-CH" noProof="0" dirty="0"/>
          </a:p>
        </p:txBody>
      </p:sp>
      <p:sp>
        <p:nvSpPr>
          <p:cNvPr id="3" name="Inhaltsplatzhalter 2"/>
          <p:cNvSpPr>
            <a:spLocks noGrp="1"/>
          </p:cNvSpPr>
          <p:nvPr>
            <p:ph idx="1"/>
          </p:nvPr>
        </p:nvSpPr>
        <p:spPr>
          <a:xfrm>
            <a:off x="1285874" y="1449388"/>
            <a:ext cx="7745004" cy="4716462"/>
          </a:xfrm>
        </p:spPr>
        <p:txBody>
          <a:bodyPr/>
          <a:lstStyle/>
          <a:p>
            <a:r>
              <a:rPr lang="fr-FR" dirty="0"/>
              <a:t>Le travail écrit porte avant tout sur une analyse des besoins en matière de formation et d’engagement dans le domaine de la protection civile ainsi que sur l'application des </a:t>
            </a:r>
            <a:r>
              <a:rPr lang="fr-FR" dirty="0" smtClean="0"/>
              <a:t>connaissances </a:t>
            </a:r>
            <a:r>
              <a:rPr lang="fr-FR" dirty="0"/>
              <a:t>acquises dans le cadre d'un concept de formation axé sur la pratique et / ou d’un exercice d’engagement</a:t>
            </a:r>
            <a:r>
              <a:rPr lang="fr-FR" dirty="0" smtClean="0"/>
              <a:t>.</a:t>
            </a:r>
            <a:endParaRPr lang="fr-CH" sz="36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949661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Mission concrète</a:t>
            </a:r>
            <a:endParaRPr lang="fr-CH" noProof="0" dirty="0"/>
          </a:p>
        </p:txBody>
      </p:sp>
      <p:sp>
        <p:nvSpPr>
          <p:cNvPr id="3" name="Inhaltsplatzhalter 2"/>
          <p:cNvSpPr>
            <a:spLocks noGrp="1"/>
          </p:cNvSpPr>
          <p:nvPr>
            <p:ph idx="1"/>
          </p:nvPr>
        </p:nvSpPr>
        <p:spPr>
          <a:xfrm>
            <a:off x="1285874" y="1180449"/>
            <a:ext cx="7858126" cy="4716462"/>
          </a:xfrm>
        </p:spPr>
        <p:txBody>
          <a:bodyPr/>
          <a:lstStyle/>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d'une </a:t>
            </a:r>
            <a:r>
              <a:rPr lang="fr-FR" sz="2400" b="1" dirty="0">
                <a:latin typeface="Arial" panose="020B0604020202020204" pitchFamily="34" charset="0"/>
                <a:ea typeface="Calibri" panose="020F0502020204030204" pitchFamily="34" charset="0"/>
                <a:cs typeface="Times New Roman" panose="02020603050405020304" pitchFamily="18" charset="0"/>
              </a:rPr>
              <a:t>mission écrite du mandant</a:t>
            </a:r>
            <a:r>
              <a:rPr lang="fr-FR" sz="2400" dirty="0">
                <a:latin typeface="Arial" panose="020B0604020202020204" pitchFamily="34" charset="0"/>
                <a:ea typeface="Calibri" panose="020F0502020204030204" pitchFamily="34" charset="0"/>
                <a:cs typeface="Times New Roman" panose="02020603050405020304" pitchFamily="18" charset="0"/>
              </a:rPr>
              <a:t>, il s'agit de suivre et d'évaluer un cours de répétition / un engagement d'une organisation de protection civile. </a:t>
            </a:r>
            <a:endParaRPr lang="fr-FR" sz="2400" dirty="0" smtClean="0">
              <a:latin typeface="Arial" panose="020B0604020202020204" pitchFamily="34" charset="0"/>
              <a:ea typeface="Calibri" panose="020F0502020204030204" pitchFamily="34" charset="0"/>
              <a:cs typeface="Times New Roman" panose="02020603050405020304" pitchFamily="18" charset="0"/>
            </a:endParaRP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Sur la base des points forts et des points faibles constatés, la candidate ou le candidat soumet au mandant  ou au client  un concept de formation spécifique et axé sur l'engagement et/ou un exercice d'engagement. </a:t>
            </a:r>
            <a:endParaRPr lang="fr-FR" sz="2400" dirty="0" smtClean="0">
              <a:latin typeface="Arial" panose="020B0604020202020204" pitchFamily="34" charset="0"/>
              <a:ea typeface="Calibri" panose="020F0502020204030204" pitchFamily="34" charset="0"/>
              <a:cs typeface="Times New Roman" panose="02020603050405020304" pitchFamily="18" charset="0"/>
            </a:endParaRPr>
          </a:p>
          <a:p>
            <a:pPr marR="179070">
              <a:spcBef>
                <a:spcPts val="600"/>
              </a:spcBef>
              <a:spcAft>
                <a:spcPts val="0"/>
              </a:spcAft>
            </a:pPr>
            <a:r>
              <a:rPr lang="fr-FR" sz="2400" dirty="0">
                <a:latin typeface="Arial" panose="020B0604020202020204" pitchFamily="34" charset="0"/>
                <a:ea typeface="Calibri" panose="020F0502020204030204" pitchFamily="34" charset="0"/>
                <a:cs typeface="Times New Roman" panose="02020603050405020304" pitchFamily="18" charset="0"/>
              </a:rPr>
              <a:t>Pour la réalisation concrète, il convient d’élaborer au moins un plan de mise en œuvre avec des dates. </a:t>
            </a:r>
            <a:endParaRPr lang="fr-CH" sz="2400" noProof="0" dirty="0">
              <a:latin typeface="Arial" panose="020B0604020202020204" pitchFamily="34" charset="0"/>
              <a:ea typeface="Calibri" panose="020F0502020204030204" pitchFamily="34" charset="0"/>
              <a:cs typeface="Aria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5" name="Datumsplatzhalter 4"/>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263038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Mission concrète</a:t>
            </a:r>
            <a:endParaRPr lang="fr-CH" noProof="0" dirty="0"/>
          </a:p>
        </p:txBody>
      </p:sp>
      <p:sp>
        <p:nvSpPr>
          <p:cNvPr id="3" name="Inhaltsplatzhalter 2"/>
          <p:cNvSpPr>
            <a:spLocks noGrp="1"/>
          </p:cNvSpPr>
          <p:nvPr>
            <p:ph idx="1"/>
          </p:nvPr>
        </p:nvSpPr>
        <p:spPr>
          <a:xfrm>
            <a:off x="1285874" y="1449388"/>
            <a:ext cx="7532687" cy="4716462"/>
          </a:xfrm>
        </p:spPr>
        <p:txBody>
          <a:bodyPr/>
          <a:lstStyle/>
          <a:p>
            <a:r>
              <a:rPr lang="fr-FR" sz="2400" dirty="0" smtClean="0">
                <a:latin typeface="Arial" panose="020B0604020202020204" pitchFamily="34" charset="0"/>
                <a:ea typeface="Calibri" panose="020F0502020204030204" pitchFamily="34" charset="0"/>
                <a:cs typeface="Times New Roman" panose="02020603050405020304" pitchFamily="18" charset="0"/>
              </a:rPr>
              <a:t>La </a:t>
            </a:r>
            <a:r>
              <a:rPr lang="fr-FR" sz="2400" dirty="0">
                <a:latin typeface="Arial" panose="020B0604020202020204" pitchFamily="34" charset="0"/>
                <a:ea typeface="Calibri" panose="020F0502020204030204" pitchFamily="34" charset="0"/>
                <a:cs typeface="Times New Roman" panose="02020603050405020304" pitchFamily="18" charset="0"/>
              </a:rPr>
              <a:t>candidate ou le candidat peut, par l'intermédiaire du mandant ou de l'employeur, </a:t>
            </a:r>
            <a:r>
              <a:rPr lang="fr-FR" sz="2400" dirty="0" err="1">
                <a:latin typeface="Arial" panose="020B0604020202020204" pitchFamily="34" charset="0"/>
                <a:ea typeface="Calibri" panose="020F0502020204030204" pitchFamily="34" charset="0"/>
                <a:cs typeface="Times New Roman" panose="02020603050405020304" pitchFamily="18" charset="0"/>
              </a:rPr>
              <a:t>sou-mettre</a:t>
            </a:r>
            <a:r>
              <a:rPr lang="fr-FR" sz="2400" dirty="0">
                <a:latin typeface="Arial" panose="020B0604020202020204" pitchFamily="34" charset="0"/>
                <a:ea typeface="Calibri" panose="020F0502020204030204" pitchFamily="34" charset="0"/>
                <a:cs typeface="Times New Roman" panose="02020603050405020304" pitchFamily="18" charset="0"/>
              </a:rPr>
              <a:t> pour validation un autre thème à la CAQ. Cela doit notamment permettre de </a:t>
            </a:r>
            <a:r>
              <a:rPr lang="fr-FR" sz="2400" dirty="0" err="1">
                <a:latin typeface="Arial" panose="020B0604020202020204" pitchFamily="34" charset="0"/>
                <a:ea typeface="Calibri" panose="020F0502020204030204" pitchFamily="34" charset="0"/>
                <a:cs typeface="Times New Roman" panose="02020603050405020304" pitchFamily="18" charset="0"/>
              </a:rPr>
              <a:t>pour-suivre</a:t>
            </a:r>
            <a:r>
              <a:rPr lang="fr-FR" sz="2400" dirty="0">
                <a:latin typeface="Arial" panose="020B0604020202020204" pitchFamily="34" charset="0"/>
                <a:ea typeface="Calibri" panose="020F0502020204030204" pitchFamily="34" charset="0"/>
                <a:cs typeface="Times New Roman" panose="02020603050405020304" pitchFamily="18" charset="0"/>
              </a:rPr>
              <a:t> l’optimisation des cours de protection civile dans les cantons et auprès de l'Office fédéral de la protection de la population (OFPP).</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5" name="Datumsplatzhalter 4"/>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9913898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Mission concrète</a:t>
            </a:r>
            <a:endParaRPr lang="fr-CH" noProof="0" dirty="0"/>
          </a:p>
        </p:txBody>
      </p:sp>
      <p:sp>
        <p:nvSpPr>
          <p:cNvPr id="3" name="Inhaltsplatzhalter 2"/>
          <p:cNvSpPr>
            <a:spLocks noGrp="1"/>
          </p:cNvSpPr>
          <p:nvPr>
            <p:ph idx="1"/>
          </p:nvPr>
        </p:nvSpPr>
        <p:spPr/>
        <p:txBody>
          <a:bodyPr/>
          <a:lstStyle/>
          <a:p>
            <a:pPr marL="0" indent="0">
              <a:buNone/>
            </a:pPr>
            <a:r>
              <a:rPr lang="fr-CH" sz="2400" noProof="0" dirty="0" smtClean="0">
                <a:effectLst/>
                <a:latin typeface="Arial" panose="020B0604020202020204" pitchFamily="34" charset="0"/>
                <a:ea typeface="Calibri" panose="020F0502020204030204" pitchFamily="34" charset="0"/>
                <a:cs typeface="Times New Roman" panose="02020603050405020304" pitchFamily="18" charset="0"/>
              </a:rPr>
              <a:t>Compréhension des rôles :</a:t>
            </a:r>
          </a:p>
          <a:p>
            <a:r>
              <a:rPr lang="fr-CH" sz="2400" b="1" noProof="0" dirty="0" smtClean="0">
                <a:effectLst/>
                <a:latin typeface="Arial" panose="020B0604020202020204" pitchFamily="34" charset="0"/>
                <a:ea typeface="Calibri" panose="020F0502020204030204" pitchFamily="34" charset="0"/>
                <a:cs typeface="Times New Roman" panose="02020603050405020304" pitchFamily="18" charset="0"/>
              </a:rPr>
              <a:t>Les mandants </a:t>
            </a:r>
            <a:r>
              <a:rPr lang="fr-CH" sz="2400" noProof="0" dirty="0" smtClean="0">
                <a:effectLst/>
                <a:latin typeface="Arial" panose="020B0604020202020204" pitchFamily="34" charset="0"/>
                <a:ea typeface="Calibri" panose="020F0502020204030204" pitchFamily="34" charset="0"/>
                <a:cs typeface="Times New Roman" panose="02020603050405020304" pitchFamily="18" charset="0"/>
              </a:rPr>
              <a:t>sont en général les supérieurs directs (p. ex. les chefs de l'instruction cantonaux, les chefs de section de l'OFPP, etc.)</a:t>
            </a:r>
          </a:p>
          <a:p>
            <a:r>
              <a:rPr lang="fr-CH" sz="2400" b="1" noProof="0" dirty="0" smtClean="0">
                <a:effectLst/>
                <a:latin typeface="Arial" panose="020B0604020202020204" pitchFamily="34" charset="0"/>
                <a:ea typeface="Calibri" panose="020F0502020204030204" pitchFamily="34" charset="0"/>
                <a:cs typeface="Times New Roman" panose="02020603050405020304" pitchFamily="18" charset="0"/>
              </a:rPr>
              <a:t>Le client </a:t>
            </a:r>
            <a:r>
              <a:rPr lang="fr-CH" sz="2400" noProof="0" dirty="0" smtClean="0">
                <a:effectLst/>
                <a:latin typeface="Arial" panose="020B0604020202020204" pitchFamily="34" charset="0"/>
                <a:ea typeface="Calibri" panose="020F0502020204030204" pitchFamily="34" charset="0"/>
                <a:cs typeface="Times New Roman" panose="02020603050405020304" pitchFamily="18" charset="0"/>
              </a:rPr>
              <a:t>est le bénéficiaire direct du travail (p. ex. une OPC). Le client peut également être le mandant.</a:t>
            </a:r>
            <a:endParaRPr lang="fr-CH" sz="2400" noProof="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5" name="Datumsplatzhalter 4"/>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13129940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Contenu du travail écrit</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545626" y="1830269"/>
            <a:ext cx="2771434" cy="2523768"/>
          </a:xfrm>
          <a:prstGeom prst="rect">
            <a:avLst/>
          </a:prstGeom>
          <a:noFill/>
        </p:spPr>
        <p:txBody>
          <a:bodyPr wrap="square" rtlCol="0">
            <a:spAutoFit/>
          </a:bodyPr>
          <a:lstStyle/>
          <a:p>
            <a:r>
              <a:rPr lang="fr-CH" sz="2400" dirty="0"/>
              <a:t>Les renards rusés comprendront que l’on va maintenant parler de la structure du </a:t>
            </a:r>
            <a:r>
              <a:rPr lang="fr-CH" sz="2400" dirty="0" smtClean="0"/>
              <a:t>travail écrit</a:t>
            </a:r>
            <a:endParaRPr lang="fr-CH" sz="2400" dirty="0"/>
          </a:p>
          <a:p>
            <a:endParaRPr lang="de-CH" dirty="0"/>
          </a:p>
        </p:txBody>
      </p:sp>
      <p:sp>
        <p:nvSpPr>
          <p:cNvPr id="3" name="Datumsplatzhalter 2"/>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1416930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Contenu du travail écrit</a:t>
            </a:r>
            <a:endParaRPr lang="fr-CH" noProof="0" dirty="0"/>
          </a:p>
        </p:txBody>
      </p:sp>
      <p:sp>
        <p:nvSpPr>
          <p:cNvPr id="3" name="Inhaltsplatzhalter 2"/>
          <p:cNvSpPr>
            <a:spLocks noGrp="1"/>
          </p:cNvSpPr>
          <p:nvPr>
            <p:ph idx="1"/>
          </p:nvPr>
        </p:nvSpPr>
        <p:spPr/>
        <p:txBody>
          <a:bodyPr/>
          <a:lstStyle/>
          <a:p>
            <a:r>
              <a:rPr lang="fr-FR" sz="2400" dirty="0" smtClean="0"/>
              <a:t>Présentation </a:t>
            </a:r>
            <a:r>
              <a:rPr lang="fr-FR" sz="2400" dirty="0"/>
              <a:t>de la situation de départ et des données du </a:t>
            </a:r>
            <a:r>
              <a:rPr lang="fr-FR" sz="2400" dirty="0" smtClean="0"/>
              <a:t>problème</a:t>
            </a:r>
          </a:p>
          <a:p>
            <a:r>
              <a:rPr lang="fr-CH" sz="2400" noProof="0" dirty="0" smtClean="0"/>
              <a:t>Mandant</a:t>
            </a:r>
            <a:r>
              <a:rPr lang="fr-CH" sz="2400" noProof="0" dirty="0"/>
              <a:t>, rôle et lien avec le thème</a:t>
            </a:r>
          </a:p>
          <a:p>
            <a:r>
              <a:rPr lang="fr-CH" sz="2400" noProof="0" dirty="0" smtClean="0"/>
              <a:t>Client, </a:t>
            </a:r>
            <a:r>
              <a:rPr lang="fr-CH" sz="2400" noProof="0" dirty="0"/>
              <a:t>rôle et lien avec le thème</a:t>
            </a:r>
          </a:p>
          <a:p>
            <a:r>
              <a:rPr lang="fr-CH" sz="2400" noProof="0" dirty="0"/>
              <a:t>Rôle propre et lien avec le thème</a:t>
            </a:r>
          </a:p>
          <a:p>
            <a:r>
              <a:rPr lang="fr-FR" sz="2400" dirty="0" smtClean="0"/>
              <a:t>Questions </a:t>
            </a:r>
            <a:r>
              <a:rPr lang="fr-FR" sz="2400" dirty="0"/>
              <a:t>clés et objectif du travail écrit ainsi que le résultat visé (le cas échéant, </a:t>
            </a:r>
            <a:r>
              <a:rPr lang="fr-FR" sz="2400" dirty="0" smtClean="0"/>
              <a:t>divergences </a:t>
            </a:r>
            <a:r>
              <a:rPr lang="fr-FR" sz="2400" dirty="0"/>
              <a:t>par rapport à la disposition remise)</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1331249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Contenu du travail écrit</a:t>
            </a:r>
            <a:endParaRPr lang="fr-CH" noProof="0" dirty="0"/>
          </a:p>
        </p:txBody>
      </p:sp>
      <p:sp>
        <p:nvSpPr>
          <p:cNvPr id="3" name="Inhaltsplatzhalter 2"/>
          <p:cNvSpPr>
            <a:spLocks noGrp="1"/>
          </p:cNvSpPr>
          <p:nvPr>
            <p:ph idx="1"/>
          </p:nvPr>
        </p:nvSpPr>
        <p:spPr/>
        <p:txBody>
          <a:bodyPr/>
          <a:lstStyle/>
          <a:p>
            <a:r>
              <a:rPr lang="fr-FR" sz="2400" dirty="0" smtClean="0"/>
              <a:t>Collecte</a:t>
            </a:r>
            <a:r>
              <a:rPr lang="fr-FR" sz="2400" dirty="0"/>
              <a:t>, analyse et évaluation des données (différences constatées entre l'état réel et l'état souhaité) ainsi que les méthodes et outils d'évaluation </a:t>
            </a:r>
            <a:r>
              <a:rPr lang="fr-FR" sz="2400" dirty="0" smtClean="0"/>
              <a:t>utilisés</a:t>
            </a:r>
          </a:p>
          <a:p>
            <a:r>
              <a:rPr lang="fr-FR" sz="2400" dirty="0" smtClean="0"/>
              <a:t>Concept </a:t>
            </a:r>
            <a:r>
              <a:rPr lang="fr-FR" sz="2400" dirty="0"/>
              <a:t>de formation incluant un aperçu de la planification renseignant sur les </a:t>
            </a:r>
            <a:r>
              <a:rPr lang="fr-FR" sz="2400" dirty="0" err="1"/>
              <a:t>objec-tifs</a:t>
            </a:r>
            <a:r>
              <a:rPr lang="fr-FR" sz="2400" dirty="0"/>
              <a:t>, les contenus de même que sur les formes d'enseignement et d'apprentissage (exemple possible cf. annexe 3) </a:t>
            </a:r>
            <a:r>
              <a:rPr lang="fr-FR" sz="2400" u="sng" dirty="0" smtClean="0"/>
              <a:t>et </a:t>
            </a:r>
            <a:r>
              <a:rPr lang="fr-FR" sz="2400" u="sng" dirty="0"/>
              <a:t>/ </a:t>
            </a:r>
            <a:r>
              <a:rPr lang="fr-FR" sz="2400" u="sng" dirty="0" smtClean="0"/>
              <a:t>ou</a:t>
            </a:r>
            <a:r>
              <a:rPr lang="fr-FR" sz="2400" dirty="0" smtClean="0"/>
              <a:t> conception </a:t>
            </a:r>
            <a:r>
              <a:rPr lang="fr-FR" sz="2400" dirty="0"/>
              <a:t>d'exercice selon le manuel 1701-915-02-f « Conception et organisation d'exercices d'engagement »</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2224476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Contenu du travail écrit</a:t>
            </a:r>
            <a:endParaRPr lang="fr-CH" noProof="0" dirty="0"/>
          </a:p>
        </p:txBody>
      </p:sp>
      <p:sp>
        <p:nvSpPr>
          <p:cNvPr id="3" name="Inhaltsplatzhalter 2"/>
          <p:cNvSpPr>
            <a:spLocks noGrp="1"/>
          </p:cNvSpPr>
          <p:nvPr>
            <p:ph idx="1"/>
          </p:nvPr>
        </p:nvSpPr>
        <p:spPr/>
        <p:txBody>
          <a:bodyPr/>
          <a:lstStyle/>
          <a:p>
            <a:r>
              <a:rPr lang="fr-FR" sz="2400" dirty="0" smtClean="0"/>
              <a:t>Planification </a:t>
            </a:r>
            <a:r>
              <a:rPr lang="fr-FR" sz="2400" dirty="0"/>
              <a:t>de l'application définie dans le </a:t>
            </a:r>
            <a:r>
              <a:rPr lang="fr-FR" sz="2400" dirty="0" smtClean="0"/>
              <a:t>temps</a:t>
            </a:r>
          </a:p>
          <a:p>
            <a:r>
              <a:rPr lang="fr-FR" sz="2400" dirty="0" smtClean="0"/>
              <a:t>Procès-verbal </a:t>
            </a:r>
            <a:r>
              <a:rPr lang="fr-FR" sz="2400" dirty="0"/>
              <a:t>de l'entretien d'évaluation avec le mandant et le client </a:t>
            </a:r>
          </a:p>
          <a:p>
            <a:r>
              <a:rPr lang="fr-CH" sz="2400" noProof="0" dirty="0" smtClean="0"/>
              <a:t>Marche </a:t>
            </a:r>
            <a:r>
              <a:rPr lang="fr-CH" sz="2400" noProof="0" dirty="0"/>
              <a:t>à suivre</a:t>
            </a:r>
          </a:p>
          <a:p>
            <a:r>
              <a:rPr lang="fr-FR" sz="2400" dirty="0" smtClean="0"/>
              <a:t>Évaluation </a:t>
            </a:r>
            <a:r>
              <a:rPr lang="fr-FR" sz="2400" dirty="0"/>
              <a:t>de la plus-value du concept de formation / conception d’exercice élaboré pour l'organisation observée ainsi que pour </a:t>
            </a:r>
            <a:r>
              <a:rPr lang="fr-FR" sz="2400" dirty="0" smtClean="0"/>
              <a:t>soi-même</a:t>
            </a:r>
          </a:p>
          <a:p>
            <a:r>
              <a:rPr lang="fr-FR" sz="2400" dirty="0" smtClean="0"/>
              <a:t>Réflexion </a:t>
            </a:r>
            <a:r>
              <a:rPr lang="fr-FR" sz="2400" dirty="0"/>
              <a:t>sur la manière de procéder et conclusions pour les activités futures</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40854670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Contenu du travail écrit</a:t>
            </a:r>
            <a:endParaRPr lang="fr-CH" noProof="0" dirty="0"/>
          </a:p>
        </p:txBody>
      </p:sp>
      <p:sp>
        <p:nvSpPr>
          <p:cNvPr id="3" name="Inhaltsplatzhalter 2"/>
          <p:cNvSpPr>
            <a:spLocks noGrp="1"/>
          </p:cNvSpPr>
          <p:nvPr>
            <p:ph idx="1"/>
          </p:nvPr>
        </p:nvSpPr>
        <p:spPr/>
        <p:txBody>
          <a:bodyPr/>
          <a:lstStyle/>
          <a:p>
            <a:r>
              <a:rPr lang="fr-FR" sz="2400" dirty="0"/>
              <a:t>Dans l'ensemble du travail écrit, les réflexions ayant débouché sur des manières de procéder ou des décisions particulières doivent être signalées clairement à l'experte / l'expert. </a:t>
            </a:r>
            <a:endParaRPr lang="fr-FR" sz="2400" dirty="0" smtClean="0"/>
          </a:p>
          <a:p>
            <a:r>
              <a:rPr lang="fr-FR" sz="2400" dirty="0" smtClean="0"/>
              <a:t>Le </a:t>
            </a:r>
            <a:r>
              <a:rPr lang="fr-FR" sz="2400" dirty="0"/>
              <a:t>lien avec les contenus d’apprentissage transmis dans la formation doit également être </a:t>
            </a:r>
            <a:r>
              <a:rPr lang="fr-FR" sz="2400" dirty="0" smtClean="0"/>
              <a:t>déclaré</a:t>
            </a:r>
          </a:p>
          <a:p>
            <a:pPr marL="0" indent="0">
              <a:buNone/>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6" name="Picture 2" descr="Ãhnliches F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87748" y="279400"/>
            <a:ext cx="630814" cy="630814"/>
          </a:xfrm>
          <a:prstGeom prst="rect">
            <a:avLst/>
          </a:prstGeom>
          <a:noFill/>
          <a:extLst>
            <a:ext uri="{909E8E84-426E-40DD-AFC4-6F175D3DCCD1}">
              <a14:hiddenFill xmlns:a14="http://schemas.microsoft.com/office/drawing/2010/main">
                <a:solidFill>
                  <a:srgbClr val="FFFFFF"/>
                </a:solidFill>
              </a14:hiddenFill>
            </a:ext>
          </a:extLst>
        </p:spPr>
      </p:pic>
      <p:sp>
        <p:nvSpPr>
          <p:cNvPr id="7" name="Datumsplatzhalter 6"/>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960623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1258888" y="1082181"/>
            <a:ext cx="7558087" cy="5015406"/>
          </a:xfrm>
          <a:prstGeom prst="rect">
            <a:avLst/>
          </a:prstGeom>
          <a:noFill/>
          <a:ln w="28575">
            <a:noFill/>
            <a:miter lim="800000"/>
            <a:headEnd/>
            <a:tailEnd/>
          </a:ln>
          <a:effectLst/>
        </p:spPr>
        <p:txBody>
          <a:bodyPr lIns="0" tIns="0" rIns="0" bIns="0" anchor="t"/>
          <a:lstStyle/>
          <a:p>
            <a:pPr marL="360363" indent="-360363" algn="l">
              <a:spcAft>
                <a:spcPct val="50000"/>
              </a:spcAft>
              <a:buFontTx/>
              <a:buChar char="•"/>
            </a:pPr>
            <a:r>
              <a:rPr lang="fr-CH" sz="2400" dirty="0" smtClean="0"/>
              <a:t>Direction des examens </a:t>
            </a:r>
            <a:r>
              <a:rPr lang="fr-CH" sz="2400" dirty="0"/>
              <a:t>et </a:t>
            </a:r>
            <a:r>
              <a:rPr lang="fr-CH" sz="2400" dirty="0" smtClean="0"/>
              <a:t>experts</a:t>
            </a:r>
            <a:endParaRPr lang="fr-CH" sz="2400" dirty="0"/>
          </a:p>
          <a:p>
            <a:pPr marL="360363" indent="-360363" algn="l">
              <a:spcAft>
                <a:spcPct val="50000"/>
              </a:spcAft>
              <a:buFontTx/>
              <a:buChar char="•"/>
            </a:pPr>
            <a:r>
              <a:rPr lang="fr-CH" sz="2400" dirty="0" smtClean="0"/>
              <a:t>Informations </a:t>
            </a:r>
            <a:r>
              <a:rPr lang="fr-CH" sz="2400" dirty="0"/>
              <a:t>concernant </a:t>
            </a:r>
            <a:r>
              <a:rPr lang="fr-CH" sz="2400" dirty="0" smtClean="0"/>
              <a:t>les examens professionnels</a:t>
            </a:r>
            <a:endParaRPr lang="fr-CH" sz="2400" dirty="0"/>
          </a:p>
          <a:p>
            <a:pPr marL="360363" indent="-360363" algn="l">
              <a:spcAft>
                <a:spcPct val="50000"/>
              </a:spcAft>
              <a:buFontTx/>
              <a:buChar char="•"/>
            </a:pPr>
            <a:r>
              <a:rPr lang="fr-CH" sz="2400" dirty="0"/>
              <a:t>Dates du travail </a:t>
            </a:r>
            <a:r>
              <a:rPr lang="fr-CH" sz="2400" dirty="0" smtClean="0"/>
              <a:t>écrit</a:t>
            </a:r>
            <a:endParaRPr lang="fr-CH" sz="2400" dirty="0"/>
          </a:p>
          <a:p>
            <a:pPr marL="360363" indent="-360363" algn="l">
              <a:spcAft>
                <a:spcPct val="50000"/>
              </a:spcAft>
              <a:buFontTx/>
              <a:buChar char="•"/>
            </a:pPr>
            <a:r>
              <a:rPr lang="fr-CH" sz="2400" dirty="0" smtClean="0"/>
              <a:t>Rédaction du travail écrit</a:t>
            </a:r>
            <a:endParaRPr lang="fr-CH" sz="2400" dirty="0"/>
          </a:p>
          <a:p>
            <a:pPr marL="817245" lvl="1" indent="-360045" algn="l">
              <a:spcAft>
                <a:spcPct val="50000"/>
              </a:spcAft>
              <a:buFontTx/>
              <a:buChar char="•"/>
            </a:pPr>
            <a:r>
              <a:rPr lang="fr-CH" sz="2400" dirty="0" smtClean="0"/>
              <a:t>Objectif, </a:t>
            </a:r>
            <a:r>
              <a:rPr lang="fr-CH" sz="2400" dirty="0"/>
              <a:t>mission, contenu</a:t>
            </a:r>
            <a:endParaRPr lang="fr-CH" sz="2400" dirty="0">
              <a:cs typeface="Arial"/>
            </a:endParaRPr>
          </a:p>
          <a:p>
            <a:pPr marL="817563" lvl="1" indent="-360363" algn="l">
              <a:spcAft>
                <a:spcPct val="50000"/>
              </a:spcAft>
              <a:buFontTx/>
              <a:buChar char="•"/>
            </a:pPr>
            <a:r>
              <a:rPr lang="fr-CH" sz="2400" dirty="0" smtClean="0"/>
              <a:t>Projet («disposition»)</a:t>
            </a:r>
            <a:endParaRPr lang="fr-CH" sz="2400" dirty="0"/>
          </a:p>
          <a:p>
            <a:pPr marL="817563" lvl="1" indent="-360363" algn="l">
              <a:spcAft>
                <a:spcPct val="50000"/>
              </a:spcAft>
              <a:buFontTx/>
              <a:buChar char="•"/>
            </a:pPr>
            <a:r>
              <a:rPr lang="fr-CH" sz="2400" dirty="0"/>
              <a:t>Évaluation</a:t>
            </a:r>
          </a:p>
          <a:p>
            <a:pPr marL="360363" indent="-360363" algn="l">
              <a:spcAft>
                <a:spcPct val="50000"/>
              </a:spcAft>
              <a:buFontTx/>
              <a:buChar char="•"/>
            </a:pPr>
            <a:r>
              <a:rPr lang="fr-CH" sz="2400" dirty="0"/>
              <a:t>Documents de formation</a:t>
            </a:r>
          </a:p>
          <a:p>
            <a:pPr marL="360363" indent="-360363" algn="l">
              <a:spcAft>
                <a:spcPct val="50000"/>
              </a:spcAft>
              <a:buFontTx/>
              <a:buChar char="•"/>
            </a:pPr>
            <a:r>
              <a:rPr lang="fr-CH" sz="2400" dirty="0" smtClean="0"/>
              <a:t>Questions</a:t>
            </a:r>
            <a:endParaRPr lang="fr-CH" sz="2400" dirty="0"/>
          </a:p>
        </p:txBody>
      </p:sp>
      <p:sp>
        <p:nvSpPr>
          <p:cNvPr id="113667" name="Rectangle 3"/>
          <p:cNvSpPr>
            <a:spLocks noChangeArrowheads="1"/>
          </p:cNvSpPr>
          <p:nvPr/>
        </p:nvSpPr>
        <p:spPr bwMode="auto">
          <a:xfrm>
            <a:off x="685800" y="57150"/>
            <a:ext cx="7543800" cy="1143000"/>
          </a:xfrm>
          <a:prstGeom prst="rect">
            <a:avLst/>
          </a:prstGeom>
          <a:noFill/>
          <a:ln w="9525">
            <a:noFill/>
            <a:miter lim="800000"/>
            <a:headEnd/>
            <a:tailEnd/>
          </a:ln>
          <a:effectLst/>
        </p:spPr>
        <p:txBody>
          <a:bodyPr anchor="ctr"/>
          <a:lstStyle/>
          <a:p>
            <a:pPr algn="l" eaLnBrk="1" hangingPunct="1"/>
            <a:endParaRPr lang="fr-CH" sz="2800" b="1"/>
          </a:p>
        </p:txBody>
      </p:sp>
      <p:sp>
        <p:nvSpPr>
          <p:cNvPr id="113668" name="Rectangle 4"/>
          <p:cNvSpPr>
            <a:spLocks noGrp="1" noChangeArrowheads="1"/>
          </p:cNvSpPr>
          <p:nvPr>
            <p:ph type="title"/>
          </p:nvPr>
        </p:nvSpPr>
        <p:spPr>
          <a:noFill/>
        </p:spPr>
        <p:txBody>
          <a:bodyPr/>
          <a:lstStyle/>
          <a:p>
            <a:r>
              <a:rPr lang="fr-CH" noProof="0" dirty="0"/>
              <a:t>Contenu</a:t>
            </a:r>
          </a:p>
        </p:txBody>
      </p:sp>
      <p:sp>
        <p:nvSpPr>
          <p:cNvPr id="2" name="Fußzeilenplatzhalter 1"/>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3" name="Datumsplatzhalter 2"/>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Étapes vers l'objectif</a:t>
            </a:r>
            <a:endParaRPr lang="fr-CH" noProof="0" dirty="0"/>
          </a:p>
        </p:txBody>
      </p:sp>
      <p:sp>
        <p:nvSpPr>
          <p:cNvPr id="3" name="Inhaltsplatzhalter 2"/>
          <p:cNvSpPr>
            <a:spLocks noGrp="1"/>
          </p:cNvSpPr>
          <p:nvPr>
            <p:ph idx="1"/>
          </p:nvPr>
        </p:nvSpPr>
        <p:spPr/>
        <p:txBody>
          <a:bodyPr/>
          <a:lstStyle/>
          <a:p>
            <a:pPr marL="514350" indent="-514350">
              <a:buFont typeface="+mj-lt"/>
              <a:buAutoNum type="arabicPeriod"/>
            </a:pPr>
            <a:r>
              <a:rPr lang="fr-CH" sz="2400" noProof="0" dirty="0" smtClean="0"/>
              <a:t>Trouver le mandant et le client, clarifier la mission</a:t>
            </a:r>
          </a:p>
          <a:p>
            <a:pPr marL="514350" indent="-514350">
              <a:buFont typeface="+mj-lt"/>
              <a:buAutoNum type="arabicPeriod"/>
            </a:pPr>
            <a:r>
              <a:rPr lang="fr-CH" sz="2400" noProof="0" dirty="0" smtClean="0"/>
              <a:t>Établir son propre calendrier</a:t>
            </a:r>
          </a:p>
          <a:p>
            <a:pPr marL="514350" indent="-514350">
              <a:buFont typeface="+mj-lt"/>
              <a:buAutoNum type="arabicPeriod"/>
            </a:pPr>
            <a:r>
              <a:rPr lang="fr-CH" sz="2400" noProof="0" dirty="0" smtClean="0"/>
              <a:t>Soumettre le </a:t>
            </a:r>
            <a:r>
              <a:rPr lang="fr-CH" sz="2400" u="sng" dirty="0"/>
              <a:t>projet </a:t>
            </a:r>
            <a:r>
              <a:rPr lang="fr-CH" sz="2400" u="sng" dirty="0" smtClean="0"/>
              <a:t>(«disposition</a:t>
            </a:r>
            <a:r>
              <a:rPr lang="fr-CH" sz="2400" u="sng" dirty="0"/>
              <a:t>»)</a:t>
            </a:r>
            <a:r>
              <a:rPr lang="fr-CH" sz="2400" dirty="0"/>
              <a:t> de </a:t>
            </a:r>
            <a:r>
              <a:rPr lang="fr-CH" sz="2400" noProof="0" dirty="0" smtClean="0"/>
              <a:t>travail écrit aux experts pour validation </a:t>
            </a:r>
            <a:r>
              <a:rPr lang="fr-CH" sz="2400" noProof="0" dirty="0" smtClean="0">
                <a:sym typeface="Wingdings" panose="05000000000000000000" pitchFamily="2" charset="2"/>
              </a:rPr>
              <a:t> accepté ou refusé</a:t>
            </a:r>
            <a:endParaRPr lang="fr-CH" sz="2400" noProof="0" dirty="0" smtClean="0"/>
          </a:p>
          <a:p>
            <a:pPr marL="514350" indent="-514350">
              <a:buFont typeface="+mj-lt"/>
              <a:buAutoNum type="arabicPeriod"/>
            </a:pPr>
            <a:r>
              <a:rPr lang="fr-CH" sz="2400" noProof="0" dirty="0" smtClean="0"/>
              <a:t>Rédiger le travail écrit</a:t>
            </a:r>
            <a:r>
              <a:rPr lang="fr-CH" sz="2400" noProof="0" dirty="0" smtClean="0">
                <a:cs typeface="Arial"/>
              </a:rPr>
              <a:t/>
            </a:r>
            <a:br>
              <a:rPr lang="fr-CH" sz="2400" noProof="0" dirty="0" smtClean="0">
                <a:cs typeface="Arial"/>
              </a:rPr>
            </a:br>
            <a:r>
              <a:rPr lang="fr-CH" sz="2400" noProof="0" dirty="0" smtClean="0"/>
              <a:t>Astuce : établir d'abord la table des matières</a:t>
            </a:r>
            <a:r>
              <a:rPr lang="fr-CH" sz="2400" noProof="0" dirty="0" smtClean="0">
                <a:cs typeface="Arial"/>
              </a:rPr>
              <a:t/>
            </a:r>
            <a:br>
              <a:rPr lang="fr-CH" sz="2400" noProof="0" dirty="0" smtClean="0">
                <a:cs typeface="Arial"/>
              </a:rPr>
            </a:br>
            <a:endParaRPr lang="fr-CH" sz="2400" noProof="0" dirty="0" smtClean="0"/>
          </a:p>
          <a:p>
            <a:pPr>
              <a:buFont typeface="Wingdings" panose="05000000000000000000" pitchFamily="2" charset="2"/>
              <a:buChar char="Ø"/>
            </a:pPr>
            <a:r>
              <a:rPr lang="fr-CH" sz="2400" b="1" noProof="0" dirty="0" smtClean="0">
                <a:solidFill>
                  <a:srgbClr val="0000FF"/>
                </a:solidFill>
              </a:rPr>
              <a:t>Remarque : </a:t>
            </a:r>
            <a:r>
              <a:rPr lang="fr-CH" sz="2400" b="1" noProof="0" dirty="0" smtClean="0">
                <a:solidFill>
                  <a:srgbClr val="0000FF"/>
                </a:solidFill>
                <a:cs typeface="Arial"/>
              </a:rPr>
              <a:t/>
            </a:r>
            <a:br>
              <a:rPr lang="fr-CH" sz="2400" b="1" noProof="0" dirty="0" smtClean="0">
                <a:solidFill>
                  <a:srgbClr val="0000FF"/>
                </a:solidFill>
                <a:cs typeface="Arial"/>
              </a:rPr>
            </a:br>
            <a:r>
              <a:rPr lang="fr-CH" sz="2400" b="1" noProof="0" dirty="0" smtClean="0">
                <a:solidFill>
                  <a:srgbClr val="0000FF"/>
                </a:solidFill>
              </a:rPr>
              <a:t>Les experts n’interviennent plus dans la suite du travail (= </a:t>
            </a:r>
            <a:r>
              <a:rPr lang="fr-CH" sz="2400" b="1" u="sng" noProof="0" dirty="0" smtClean="0">
                <a:solidFill>
                  <a:srgbClr val="0000FF"/>
                </a:solidFill>
              </a:rPr>
              <a:t>pas de</a:t>
            </a:r>
            <a:r>
              <a:rPr lang="fr-CH" sz="2400" b="1" noProof="0" dirty="0" smtClean="0">
                <a:solidFill>
                  <a:srgbClr val="0000FF"/>
                </a:solidFill>
              </a:rPr>
              <a:t> coaching).</a:t>
            </a:r>
          </a:p>
          <a:p>
            <a:pPr marL="514350" indent="-514350">
              <a:buFont typeface="+mj-lt"/>
              <a:buAutoNum type="arabicPeriod"/>
            </a:pP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4234105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Projet </a:t>
            </a:r>
            <a:r>
              <a:rPr lang="fr-CH" noProof="0" dirty="0" smtClean="0">
                <a:sym typeface="Wingdings" panose="05000000000000000000" pitchFamily="2" charset="2"/>
              </a:rPr>
              <a:t> utiliser le formulaire</a:t>
            </a:r>
            <a:endParaRPr lang="fr-CH" noProof="0" dirty="0"/>
          </a:p>
        </p:txBody>
      </p:sp>
      <p:sp>
        <p:nvSpPr>
          <p:cNvPr id="3" name="Inhaltsplatzhalter 2"/>
          <p:cNvSpPr>
            <a:spLocks noGrp="1"/>
          </p:cNvSpPr>
          <p:nvPr>
            <p:ph idx="1"/>
          </p:nvPr>
        </p:nvSpPr>
        <p:spPr>
          <a:xfrm>
            <a:off x="1285875" y="1449388"/>
            <a:ext cx="3232785" cy="4716462"/>
          </a:xfrm>
        </p:spPr>
        <p:txBody>
          <a:bodyPr/>
          <a:lstStyle/>
          <a:p>
            <a:r>
              <a:rPr lang="fr-CH" noProof="0" dirty="0"/>
              <a:t>Thème du travail écrit</a:t>
            </a:r>
          </a:p>
          <a:p>
            <a:r>
              <a:rPr lang="fr-CH" noProof="0" dirty="0"/>
              <a:t>Mission écrite</a:t>
            </a:r>
          </a:p>
          <a:p>
            <a:r>
              <a:rPr lang="fr-CH" noProof="0" dirty="0"/>
              <a:t>Description du contexte</a:t>
            </a:r>
          </a:p>
          <a:p>
            <a:r>
              <a:rPr lang="fr-CH" noProof="0" dirty="0"/>
              <a:t>But du travail écrit</a:t>
            </a: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pic>
        <p:nvPicPr>
          <p:cNvPr id="5" name="Grafik 4"/>
          <p:cNvPicPr>
            <a:picLocks noChangeAspect="1"/>
          </p:cNvPicPr>
          <p:nvPr/>
        </p:nvPicPr>
        <p:blipFill>
          <a:blip r:embed="rId2"/>
          <a:stretch>
            <a:fillRect/>
          </a:stretch>
        </p:blipFill>
        <p:spPr>
          <a:xfrm>
            <a:off x="4872882" y="1061155"/>
            <a:ext cx="3253674" cy="4736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81914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Projet </a:t>
            </a:r>
            <a:r>
              <a:rPr lang="fr-CH" noProof="0" dirty="0" smtClean="0">
                <a:sym typeface="Wingdings" panose="05000000000000000000" pitchFamily="2" charset="2"/>
              </a:rPr>
              <a:t> utiliser le formulaire</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
        <p:nvSpPr>
          <p:cNvPr id="8" name="Pfeil nach rechts 7"/>
          <p:cNvSpPr/>
          <p:nvPr/>
        </p:nvSpPr>
        <p:spPr bwMode="auto">
          <a:xfrm>
            <a:off x="1443912" y="1496291"/>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err="1" smtClean="0"/>
              <a:t>Coordonnées</a:t>
            </a:r>
            <a:r>
              <a:rPr lang="de-CH" dirty="0" smtClean="0"/>
              <a:t> de </a:t>
            </a:r>
            <a:r>
              <a:rPr lang="de-CH" dirty="0" err="1" smtClean="0"/>
              <a:t>contact</a:t>
            </a:r>
            <a:r>
              <a:rPr lang="de-CH" dirty="0" smtClean="0"/>
              <a:t> </a:t>
            </a:r>
            <a:r>
              <a:rPr lang="de-CH" dirty="0"/>
              <a:t>privées !</a:t>
            </a:r>
            <a:endParaRPr kumimoji="0" lang="de-CH" sz="1400" b="0" i="0" u="none" strike="noStrike" cap="none" normalizeH="0" baseline="0" dirty="0">
              <a:ln>
                <a:noFill/>
              </a:ln>
              <a:solidFill>
                <a:schemeClr val="tx1"/>
              </a:solidFill>
              <a:effectLst/>
              <a:latin typeface="Arial" charset="0"/>
            </a:endParaRPr>
          </a:p>
        </p:txBody>
      </p:sp>
      <p:sp>
        <p:nvSpPr>
          <p:cNvPr id="9" name="Pfeil nach rechts 8"/>
          <p:cNvSpPr/>
          <p:nvPr/>
        </p:nvSpPr>
        <p:spPr bwMode="auto">
          <a:xfrm>
            <a:off x="1443912" y="3532512"/>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De quoi s'agit-il et pourquoi cela m'intéresse-t-il ? </a:t>
            </a:r>
            <a:endParaRPr kumimoji="0" lang="de-CH" sz="1400" b="0" i="0" u="none" strike="noStrike" cap="none" normalizeH="0" baseline="0" dirty="0">
              <a:ln>
                <a:noFill/>
              </a:ln>
              <a:solidFill>
                <a:schemeClr val="tx1"/>
              </a:solidFill>
              <a:effectLst/>
              <a:latin typeface="Arial" charset="0"/>
            </a:endParaRPr>
          </a:p>
        </p:txBody>
      </p:sp>
      <p:sp>
        <p:nvSpPr>
          <p:cNvPr id="10" name="Pfeil nach rechts 9"/>
          <p:cNvSpPr/>
          <p:nvPr/>
        </p:nvSpPr>
        <p:spPr bwMode="auto">
          <a:xfrm>
            <a:off x="1443912" y="4312470"/>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 </a:t>
            </a:r>
            <a:r>
              <a:rPr kumimoji="0" lang="de-CH" sz="1400" b="0" i="0" u="none" strike="noStrike" cap="none" normalizeH="0" dirty="0">
                <a:ln>
                  <a:noFill/>
                </a:ln>
                <a:solidFill>
                  <a:schemeClr val="tx1"/>
                </a:solidFill>
                <a:effectLst/>
                <a:latin typeface="Arial" charset="0"/>
              </a:rPr>
              <a:t>s'est-il passé qui m'amène à ce sujet ?</a:t>
            </a:r>
            <a:endParaRPr kumimoji="0" lang="de-CH" sz="1400" b="0" i="0" u="none" strike="noStrike" cap="none" normalizeH="0" baseline="0" dirty="0">
              <a:ln>
                <a:noFill/>
              </a:ln>
              <a:solidFill>
                <a:schemeClr val="tx1"/>
              </a:solidFill>
              <a:effectLst/>
              <a:latin typeface="Arial" charset="0"/>
            </a:endParaRPr>
          </a:p>
        </p:txBody>
      </p:sp>
      <p:sp>
        <p:nvSpPr>
          <p:cNvPr id="11" name="Pfeil nach rechts 10"/>
          <p:cNvSpPr/>
          <p:nvPr/>
        </p:nvSpPr>
        <p:spPr bwMode="auto">
          <a:xfrm>
            <a:off x="1443912" y="514418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a:ln>
                  <a:noFill/>
                </a:ln>
                <a:solidFill>
                  <a:schemeClr val="tx1"/>
                </a:solidFill>
                <a:effectLst/>
                <a:latin typeface="Arial" charset="0"/>
              </a:rPr>
              <a:t>Quelle </a:t>
            </a:r>
            <a:r>
              <a:rPr kumimoji="0" lang="de-CH" sz="1400" b="0" i="0" u="none" strike="noStrike" cap="none" normalizeH="0" dirty="0" err="1" smtClean="0">
                <a:ln>
                  <a:noFill/>
                </a:ln>
                <a:solidFill>
                  <a:schemeClr val="tx1"/>
                </a:solidFill>
                <a:effectLst/>
                <a:latin typeface="Arial" charset="0"/>
              </a:rPr>
              <a:t>solution</a:t>
            </a:r>
            <a:r>
              <a:rPr kumimoji="0" lang="de-CH" sz="1400" b="0" i="0" u="none" strike="noStrike" cap="none" normalizeH="0" dirty="0" smtClean="0">
                <a:ln>
                  <a:noFill/>
                </a:ln>
                <a:solidFill>
                  <a:schemeClr val="tx1"/>
                </a:solidFill>
                <a:effectLst/>
                <a:latin typeface="Arial" charset="0"/>
              </a:rPr>
              <a:t> </a:t>
            </a:r>
            <a:r>
              <a:rPr kumimoji="0" lang="de-CH" sz="1400" b="1" i="0" u="none" strike="noStrike" cap="none" normalizeH="0" dirty="0">
                <a:ln>
                  <a:noFill/>
                </a:ln>
                <a:solidFill>
                  <a:schemeClr val="tx1"/>
                </a:solidFill>
                <a:effectLst/>
                <a:latin typeface="Arial" charset="0"/>
              </a:rPr>
              <a:t>possible </a:t>
            </a:r>
            <a:r>
              <a:rPr kumimoji="0" lang="de-CH" sz="1400" b="0" i="0" u="none" strike="noStrike" cap="none" normalizeH="0" dirty="0">
                <a:ln>
                  <a:noFill/>
                </a:ln>
                <a:solidFill>
                  <a:schemeClr val="tx1"/>
                </a:solidFill>
                <a:effectLst/>
                <a:latin typeface="Arial" charset="0"/>
              </a:rPr>
              <a:t>?</a:t>
            </a:r>
            <a:endParaRPr kumimoji="0" lang="de-CH" sz="1400" b="0" i="0" u="none" strike="noStrike" cap="none" normalizeH="0" baseline="0" dirty="0">
              <a:ln>
                <a:noFill/>
              </a:ln>
              <a:solidFill>
                <a:schemeClr val="tx1"/>
              </a:solidFill>
              <a:effectLst/>
              <a:latin typeface="Arial" charset="0"/>
            </a:endParaRPr>
          </a:p>
        </p:txBody>
      </p:sp>
      <p:sp>
        <p:nvSpPr>
          <p:cNvPr id="13" name="Pfeil nach rechts 8">
            <a:extLst>
              <a:ext uri="{FF2B5EF4-FFF2-40B4-BE49-F238E27FC236}">
                <a16:creationId xmlns:a16="http://schemas.microsoft.com/office/drawing/2014/main" id="{CD16651D-3142-C7CB-075F-18C09F8E7590}"/>
              </a:ext>
            </a:extLst>
          </p:cNvPr>
          <p:cNvSpPr/>
          <p:nvPr/>
        </p:nvSpPr>
        <p:spPr bwMode="auto">
          <a:xfrm>
            <a:off x="1443911" y="2756504"/>
            <a:ext cx="3599151" cy="951345"/>
          </a:xfrm>
          <a:prstGeom prst="rightArrow">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CH" dirty="0"/>
              <a:t>Quel accord ai-je </a:t>
            </a:r>
            <a:r>
              <a:rPr lang="de-CH" dirty="0" err="1"/>
              <a:t>avec</a:t>
            </a:r>
            <a:r>
              <a:rPr lang="de-CH" dirty="0"/>
              <a:t> </a:t>
            </a:r>
            <a:r>
              <a:rPr lang="de-CH" dirty="0" smtClean="0"/>
              <a:t>le </a:t>
            </a:r>
            <a:r>
              <a:rPr lang="de-CH" dirty="0" err="1" smtClean="0"/>
              <a:t>mandant</a:t>
            </a:r>
            <a:r>
              <a:rPr lang="de-CH" dirty="0" smtClean="0"/>
              <a:t> </a:t>
            </a:r>
            <a:r>
              <a:rPr lang="de-CH" dirty="0"/>
              <a:t>?</a:t>
            </a:r>
            <a:endParaRPr kumimoji="0" lang="de-CH" sz="1400" b="0" i="0" u="none" strike="noStrike" cap="none" normalizeH="0" baseline="0" dirty="0">
              <a:ln>
                <a:noFill/>
              </a:ln>
              <a:solidFill>
                <a:schemeClr val="tx1"/>
              </a:solidFill>
              <a:effectLst/>
              <a:latin typeface="Arial" charset="0"/>
            </a:endParaRPr>
          </a:p>
        </p:txBody>
      </p:sp>
      <p:pic>
        <p:nvPicPr>
          <p:cNvPr id="14" name="Grafik 13"/>
          <p:cNvPicPr>
            <a:picLocks noChangeAspect="1"/>
          </p:cNvPicPr>
          <p:nvPr/>
        </p:nvPicPr>
        <p:blipFill>
          <a:blip r:embed="rId2"/>
          <a:stretch>
            <a:fillRect/>
          </a:stretch>
        </p:blipFill>
        <p:spPr>
          <a:xfrm>
            <a:off x="5143815" y="1318390"/>
            <a:ext cx="3243829" cy="47217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01177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Rédaction du travail écrit</a:t>
            </a:r>
            <a:endParaRPr lang="fr-CH" noProof="0" dirty="0"/>
          </a:p>
        </p:txBody>
      </p:sp>
      <p:sp>
        <p:nvSpPr>
          <p:cNvPr id="3" name="Inhaltsplatzhalter 2"/>
          <p:cNvSpPr>
            <a:spLocks noGrp="1"/>
          </p:cNvSpPr>
          <p:nvPr>
            <p:ph idx="1"/>
          </p:nvPr>
        </p:nvSpPr>
        <p:spPr/>
        <p:txBody>
          <a:bodyPr/>
          <a:lstStyle/>
          <a:p>
            <a:r>
              <a:rPr lang="fr-CH" sz="2400" noProof="0" dirty="0" smtClean="0"/>
              <a:t>Respecter les directives concernant la forme</a:t>
            </a:r>
          </a:p>
          <a:p>
            <a:pPr lvl="1"/>
            <a:r>
              <a:rPr lang="fr-CH" sz="2400" noProof="0" dirty="0" smtClean="0">
                <a:solidFill>
                  <a:schemeClr val="tx1"/>
                </a:solidFill>
              </a:rPr>
              <a:t>Volume</a:t>
            </a:r>
          </a:p>
          <a:p>
            <a:pPr lvl="1"/>
            <a:r>
              <a:rPr lang="fr-CH" sz="2400" noProof="0" dirty="0" smtClean="0">
                <a:solidFill>
                  <a:schemeClr val="tx1"/>
                </a:solidFill>
              </a:rPr>
              <a:t>Mise en page</a:t>
            </a:r>
          </a:p>
          <a:p>
            <a:pPr lvl="1"/>
            <a:r>
              <a:rPr lang="fr-CH" sz="2400" noProof="0" dirty="0" smtClean="0">
                <a:solidFill>
                  <a:schemeClr val="tx1"/>
                </a:solidFill>
              </a:rPr>
              <a:t>Page de titre</a:t>
            </a:r>
          </a:p>
          <a:p>
            <a:pPr lvl="1"/>
            <a:r>
              <a:rPr lang="fr-CH" sz="2400" noProof="0" dirty="0" smtClean="0">
                <a:solidFill>
                  <a:schemeClr val="tx1"/>
                </a:solidFill>
              </a:rPr>
              <a:t>Citations en mentionnant la source</a:t>
            </a:r>
          </a:p>
          <a:p>
            <a:pPr lvl="1"/>
            <a:r>
              <a:rPr lang="fr-CH" sz="2400" noProof="0" dirty="0" smtClean="0"/>
              <a:t>Bibliographie</a:t>
            </a:r>
            <a:endParaRPr lang="fr-CH" sz="2400" noProof="0" dirty="0" smtClean="0">
              <a:solidFill>
                <a:schemeClr val="tx1"/>
              </a:solidFill>
            </a:endParaRPr>
          </a:p>
          <a:p>
            <a:pPr lvl="1"/>
            <a:r>
              <a:rPr lang="fr-CH" sz="2400" noProof="0" dirty="0" smtClean="0">
                <a:solidFill>
                  <a:schemeClr val="tx1"/>
                </a:solidFill>
              </a:rPr>
              <a:t>Déclaration d’authenticité</a:t>
            </a:r>
          </a:p>
          <a:p>
            <a:pPr lvl="1"/>
            <a:endParaRPr lang="fr-CH" sz="2400" noProof="0" dirty="0" smtClean="0">
              <a:solidFill>
                <a:schemeClr val="tx1"/>
              </a:solidFill>
            </a:endParaRPr>
          </a:p>
          <a:p>
            <a:pPr lvl="1"/>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11790309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Évaluation du travail écrit</a:t>
            </a:r>
            <a:endParaRPr lang="fr-CH" noProof="0" dirty="0"/>
          </a:p>
        </p:txBody>
      </p:sp>
      <p:sp>
        <p:nvSpPr>
          <p:cNvPr id="3" name="Inhaltsplatzhalter 2"/>
          <p:cNvSpPr>
            <a:spLocks noGrp="1"/>
          </p:cNvSpPr>
          <p:nvPr>
            <p:ph idx="1"/>
          </p:nvPr>
        </p:nvSpPr>
        <p:spPr/>
        <p:txBody>
          <a:bodyPr/>
          <a:lstStyle/>
          <a:p>
            <a:r>
              <a:rPr lang="fr-CH" sz="2400" noProof="0" dirty="0" smtClean="0"/>
              <a:t>Critères de forme</a:t>
            </a:r>
          </a:p>
          <a:p>
            <a:pPr lvl="1"/>
            <a:r>
              <a:rPr lang="fr-CH" sz="2400" noProof="0" dirty="0" smtClean="0">
                <a:solidFill>
                  <a:schemeClr val="tx1"/>
                </a:solidFill>
              </a:rPr>
              <a:t>Respect des exigences de forme</a:t>
            </a:r>
          </a:p>
          <a:p>
            <a:pPr lvl="1"/>
            <a:r>
              <a:rPr lang="fr-CH" sz="2400" noProof="0" dirty="0" smtClean="0">
                <a:solidFill>
                  <a:schemeClr val="tx1"/>
                </a:solidFill>
              </a:rPr>
              <a:t>Structure et mise en page</a:t>
            </a:r>
          </a:p>
          <a:p>
            <a:pPr lvl="1"/>
            <a:r>
              <a:rPr lang="fr-FR" sz="2400" dirty="0" smtClean="0"/>
              <a:t>Rédaction </a:t>
            </a:r>
            <a:r>
              <a:rPr lang="fr-FR" sz="2400" dirty="0"/>
              <a:t>et style (terminologie et orthographie correctes</a:t>
            </a:r>
            <a:r>
              <a:rPr lang="fr-FR" sz="2400" dirty="0" smtClean="0"/>
              <a:t>)</a:t>
            </a:r>
          </a:p>
          <a:p>
            <a:pPr lvl="1"/>
            <a:r>
              <a:rPr lang="fr-FR" sz="2400" dirty="0" smtClean="0"/>
              <a:t>Listes </a:t>
            </a:r>
            <a:r>
              <a:rPr lang="fr-FR" sz="2400" dirty="0"/>
              <a:t>requises (table des matières, liste des abréviations, bibliographie, illustrations)</a:t>
            </a: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384136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Évaluation du travail écrit</a:t>
            </a:r>
            <a:endParaRPr lang="fr-CH" noProof="0" dirty="0"/>
          </a:p>
        </p:txBody>
      </p:sp>
      <p:sp>
        <p:nvSpPr>
          <p:cNvPr id="3" name="Inhaltsplatzhalter 2"/>
          <p:cNvSpPr>
            <a:spLocks noGrp="1"/>
          </p:cNvSpPr>
          <p:nvPr>
            <p:ph idx="1"/>
          </p:nvPr>
        </p:nvSpPr>
        <p:spPr/>
        <p:txBody>
          <a:bodyPr/>
          <a:lstStyle/>
          <a:p>
            <a:r>
              <a:rPr lang="fr-CH" sz="2400" noProof="0" dirty="0" smtClean="0"/>
              <a:t>Critères de contenu</a:t>
            </a:r>
          </a:p>
          <a:p>
            <a:pPr lvl="1"/>
            <a:r>
              <a:rPr lang="fr-CH" sz="2400" noProof="0" dirty="0" smtClean="0">
                <a:solidFill>
                  <a:schemeClr val="tx1"/>
                </a:solidFill>
              </a:rPr>
              <a:t>Contexte et données du problème</a:t>
            </a:r>
          </a:p>
          <a:p>
            <a:pPr lvl="1"/>
            <a:r>
              <a:rPr lang="fr-FR" sz="2400" dirty="0" smtClean="0"/>
              <a:t>Outils </a:t>
            </a:r>
            <a:r>
              <a:rPr lang="fr-FR" sz="2400" dirty="0"/>
              <a:t>/ Méthodes d'évaluation et évaluation (collecte, analyse et évaluation des </a:t>
            </a:r>
            <a:r>
              <a:rPr lang="fr-FR" sz="2400" dirty="0" smtClean="0"/>
              <a:t>données)</a:t>
            </a:r>
          </a:p>
          <a:p>
            <a:pPr lvl="1"/>
            <a:r>
              <a:rPr lang="fr-FR" sz="2400" dirty="0" smtClean="0"/>
              <a:t>Concept </a:t>
            </a:r>
            <a:r>
              <a:rPr lang="fr-FR" sz="2400" dirty="0"/>
              <a:t>(conception d'exercice et/ou concept de formation (aperçu de la </a:t>
            </a:r>
            <a:r>
              <a:rPr lang="fr-FR" sz="2400" dirty="0" smtClean="0"/>
              <a:t>planification)</a:t>
            </a:r>
          </a:p>
          <a:p>
            <a:pPr lvl="1"/>
            <a:r>
              <a:rPr lang="fr-CH" sz="2400" noProof="0" dirty="0" smtClean="0">
                <a:solidFill>
                  <a:schemeClr val="tx1"/>
                </a:solidFill>
              </a:rPr>
              <a:t>Entretien d'évaluation (compréhensibilité)</a:t>
            </a:r>
          </a:p>
          <a:p>
            <a:pPr lvl="1"/>
            <a:r>
              <a:rPr lang="fr-CH" sz="2400" noProof="0" dirty="0" smtClean="0">
                <a:solidFill>
                  <a:schemeClr val="tx1"/>
                </a:solidFill>
              </a:rPr>
              <a:t>Réflexion et conclusions </a:t>
            </a: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0959933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Évaluation du travail écrit</a:t>
            </a:r>
            <a:endParaRPr lang="fr-CH" noProof="0" dirty="0"/>
          </a:p>
        </p:txBody>
      </p:sp>
      <p:sp>
        <p:nvSpPr>
          <p:cNvPr id="3" name="Inhaltsplatzhalter 2"/>
          <p:cNvSpPr>
            <a:spLocks noGrp="1"/>
          </p:cNvSpPr>
          <p:nvPr>
            <p:ph idx="1"/>
          </p:nvPr>
        </p:nvSpPr>
        <p:spPr/>
        <p:txBody>
          <a:bodyPr/>
          <a:lstStyle/>
          <a:p>
            <a:r>
              <a:rPr lang="fr-CH" sz="2400" noProof="0" dirty="0" smtClean="0"/>
              <a:t>Les critères d’évaluation détaillés se trouvent dans la </a:t>
            </a:r>
            <a:r>
              <a:rPr lang="fr-CH" sz="2400" u="sng" noProof="0" dirty="0" smtClean="0"/>
              <a:t>Grille d'évaluation 1.1 Travail écrit</a:t>
            </a:r>
            <a:r>
              <a:rPr lang="fr-CH" sz="2400" noProof="0" dirty="0" smtClean="0"/>
              <a:t>.</a:t>
            </a: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0973460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Documents</a:t>
            </a:r>
            <a:endParaRPr lang="fr-CH" noProof="0" dirty="0"/>
          </a:p>
        </p:txBody>
      </p:sp>
      <p:sp>
        <p:nvSpPr>
          <p:cNvPr id="3" name="Inhaltsplatzhalter 2"/>
          <p:cNvSpPr>
            <a:spLocks noGrp="1"/>
          </p:cNvSpPr>
          <p:nvPr>
            <p:ph idx="1"/>
          </p:nvPr>
        </p:nvSpPr>
        <p:spPr/>
        <p:txBody>
          <a:bodyPr/>
          <a:lstStyle/>
          <a:p>
            <a:r>
              <a:rPr lang="fr-CH" sz="2400" noProof="0" dirty="0" smtClean="0">
                <a:sym typeface="Wingdings" panose="05000000000000000000" pitchFamily="2" charset="2"/>
              </a:rPr>
              <a:t>Règlement d'examen</a:t>
            </a:r>
          </a:p>
          <a:p>
            <a:r>
              <a:rPr lang="fr-CH" sz="2400" noProof="0" dirty="0" smtClean="0"/>
              <a:t>Directives concernant le règlement d'examen</a:t>
            </a:r>
          </a:p>
          <a:p>
            <a:r>
              <a:rPr lang="fr-CH" sz="2400" noProof="0" dirty="0" smtClean="0">
                <a:sym typeface="Wingdings" panose="05000000000000000000" pitchFamily="2" charset="2"/>
              </a:rPr>
              <a:t>Aide-mémoire de l’épreuve 1</a:t>
            </a:r>
            <a:endParaRPr lang="fr-CH" sz="2400" noProof="0" dirty="0" smtClean="0"/>
          </a:p>
          <a:p>
            <a:r>
              <a:rPr lang="fr-CH" sz="2400" noProof="0" dirty="0" smtClean="0"/>
              <a:t>Grille d'évaluation 1.1 Travail écrit</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8" name="Grafik 7"/>
          <p:cNvPicPr>
            <a:picLocks noChangeAspect="1"/>
          </p:cNvPicPr>
          <p:nvPr/>
        </p:nvPicPr>
        <p:blipFill>
          <a:blip r:embed="rId3"/>
          <a:stretch>
            <a:fillRect/>
          </a:stretch>
        </p:blipFill>
        <p:spPr>
          <a:xfrm>
            <a:off x="3591877" y="3614737"/>
            <a:ext cx="2143125" cy="2143125"/>
          </a:xfrm>
          <a:prstGeom prst="rect">
            <a:avLst/>
          </a:prstGeom>
        </p:spPr>
      </p:pic>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17196616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Document de formation Travail écrit</a:t>
            </a:r>
            <a:endParaRPr lang="fr-CH" noProof="0" dirty="0"/>
          </a:p>
        </p:txBody>
      </p:sp>
      <p:sp>
        <p:nvSpPr>
          <p:cNvPr id="3" name="Inhaltsplatzhalter 2"/>
          <p:cNvSpPr>
            <a:spLocks noGrp="1"/>
          </p:cNvSpPr>
          <p:nvPr>
            <p:ph idx="1"/>
          </p:nvPr>
        </p:nvSpPr>
        <p:spPr/>
        <p:txBody>
          <a:bodyPr/>
          <a:lstStyle/>
          <a:p>
            <a:r>
              <a:rPr lang="fr-CH" sz="2400" noProof="0" dirty="0" smtClean="0"/>
              <a:t>Liste de contrôle pour l'élaboration d'un travail écrit</a:t>
            </a:r>
          </a:p>
          <a:p>
            <a:r>
              <a:rPr lang="fr-CH" sz="2400" noProof="0" dirty="0" smtClean="0">
                <a:solidFill>
                  <a:schemeClr val="tx1"/>
                </a:solidFill>
              </a:rPr>
              <a:t>Création de travaux écrits dans WORD</a:t>
            </a:r>
          </a:p>
          <a:p>
            <a:r>
              <a:rPr lang="fr-CH" sz="2400" noProof="0" dirty="0" smtClean="0"/>
              <a:t>Auto-entraînement I et II</a:t>
            </a:r>
          </a:p>
          <a:p>
            <a:endParaRPr lang="fr-CH" sz="2400" noProof="0" dirty="0" smtClean="0">
              <a:solidFill>
                <a:schemeClr val="tx1"/>
              </a:solidFill>
            </a:endParaRPr>
          </a:p>
          <a:p>
            <a:pPr marL="0" indent="0">
              <a:buNone/>
            </a:pPr>
            <a:r>
              <a:rPr lang="fr-CH" sz="2400" noProof="0" dirty="0" smtClean="0"/>
              <a:t>Les documents de formation sont dès à présent à la disposition des candidates et des candidats dans le dossier ZIP :</a:t>
            </a:r>
          </a:p>
          <a:p>
            <a:pPr marL="0" indent="0">
              <a:buNone/>
            </a:pPr>
            <a:r>
              <a:rPr lang="fr-CH" sz="2400" noProof="0" dirty="0" smtClean="0">
                <a:hlinkClick r:id="rId2"/>
              </a:rPr>
              <a:t> --&gt; Vers le dossier ZIP</a:t>
            </a:r>
            <a:endParaRPr lang="fr-CH" sz="2400" noProof="0" dirty="0" smtClean="0"/>
          </a:p>
          <a:p>
            <a:pPr marL="0" indent="0">
              <a:buNone/>
            </a:pPr>
            <a:endParaRPr lang="fr-CH" sz="2400" noProof="0" dirty="0">
              <a:solidFill>
                <a:schemeClr val="tx1"/>
              </a:solidFill>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3042933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Récapitulation</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pic>
        <p:nvPicPr>
          <p:cNvPr id="1026" name="Picture 2" descr="Ãhnliche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907798"/>
            <a:ext cx="3843655" cy="3843656"/>
          </a:xfrm>
          <a:prstGeom prst="rect">
            <a:avLst/>
          </a:prstGeom>
          <a:noFill/>
          <a:extLst>
            <a:ext uri="{909E8E84-426E-40DD-AFC4-6F175D3DCCD1}">
              <a14:hiddenFill xmlns:a14="http://schemas.microsoft.com/office/drawing/2010/main">
                <a:solidFill>
                  <a:srgbClr val="FFFFFF"/>
                </a:solidFill>
              </a14:hiddenFill>
            </a:ext>
          </a:extLst>
        </p:spPr>
      </p:pic>
      <p:sp>
        <p:nvSpPr>
          <p:cNvPr id="6" name="Wolkenförmige Legende 5"/>
          <p:cNvSpPr/>
          <p:nvPr/>
        </p:nvSpPr>
        <p:spPr bwMode="auto">
          <a:xfrm>
            <a:off x="5133023" y="1268413"/>
            <a:ext cx="3596640" cy="2872740"/>
          </a:xfrm>
          <a:prstGeom prst="cloudCallout">
            <a:avLst>
              <a:gd name="adj1" fmla="val -71045"/>
              <a:gd name="adj2" fmla="val 25630"/>
            </a:avLst>
          </a:prstGeom>
          <a:no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5461806" y="1812231"/>
            <a:ext cx="2771434" cy="2677656"/>
          </a:xfrm>
          <a:prstGeom prst="rect">
            <a:avLst/>
          </a:prstGeom>
          <a:noFill/>
        </p:spPr>
        <p:txBody>
          <a:bodyPr wrap="square" rtlCol="0">
            <a:spAutoFit/>
          </a:bodyPr>
          <a:lstStyle/>
          <a:p>
            <a:r>
              <a:rPr lang="fr-CH" sz="2400" dirty="0"/>
              <a:t>En lisant et en appliquant les consignes, vous mettrez toutes les chances de votre côté!</a:t>
            </a:r>
          </a:p>
          <a:p>
            <a:endParaRPr lang="fr-CH" sz="2400" dirty="0"/>
          </a:p>
        </p:txBody>
      </p:sp>
      <p:sp>
        <p:nvSpPr>
          <p:cNvPr id="3" name="Datumsplatzhalter 2"/>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903614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noProof="0" dirty="0" smtClean="0"/>
              <a:t>Direction des examens &amp; experts</a:t>
            </a:r>
            <a:endParaRPr lang="fr-CH" noProof="0" dirty="0"/>
          </a:p>
        </p:txBody>
      </p:sp>
      <p:sp>
        <p:nvSpPr>
          <p:cNvPr id="3" name="Espace réservé du contenu 2"/>
          <p:cNvSpPr>
            <a:spLocks noGrp="1"/>
          </p:cNvSpPr>
          <p:nvPr>
            <p:ph idx="1"/>
          </p:nvPr>
        </p:nvSpPr>
        <p:spPr>
          <a:xfrm>
            <a:off x="1285874" y="1449388"/>
            <a:ext cx="7730109" cy="4716462"/>
          </a:xfrm>
        </p:spPr>
        <p:txBody>
          <a:bodyPr/>
          <a:lstStyle/>
          <a:p>
            <a:pPr>
              <a:tabLst>
                <a:tab pos="4032250" algn="l"/>
              </a:tabLst>
            </a:pPr>
            <a:r>
              <a:rPr lang="fr-CH" sz="2400" b="1" noProof="0" dirty="0" smtClean="0"/>
              <a:t>Directeur des examens </a:t>
            </a:r>
            <a:r>
              <a:rPr lang="fr-CH" sz="2400" b="1" dirty="0"/>
              <a:t> </a:t>
            </a:r>
            <a:r>
              <a:rPr lang="fr-CH" sz="2400" b="1" dirty="0" smtClean="0"/>
              <a:t>                                       </a:t>
            </a:r>
            <a:r>
              <a:rPr lang="fr-CH" sz="2400" noProof="0" dirty="0" smtClean="0"/>
              <a:t>Daniel Birkenmaier</a:t>
            </a:r>
          </a:p>
          <a:p>
            <a:pPr>
              <a:tabLst>
                <a:tab pos="4032250" algn="l"/>
              </a:tabLst>
            </a:pPr>
            <a:r>
              <a:rPr lang="fr-CH" sz="2400" b="1" noProof="0" dirty="0" smtClean="0"/>
              <a:t>Directeur des examens suppléant                         </a:t>
            </a:r>
            <a:r>
              <a:rPr lang="fr-CH" sz="2400" noProof="0" dirty="0" smtClean="0"/>
              <a:t>Markus Bieri, OFPP</a:t>
            </a:r>
          </a:p>
          <a:p>
            <a:pPr>
              <a:tabLst>
                <a:tab pos="4032250" algn="l"/>
              </a:tabLst>
            </a:pPr>
            <a:r>
              <a:rPr lang="fr-CH" sz="2400" b="1" noProof="0" dirty="0" smtClean="0"/>
              <a:t>Directeur des examens suppléant                        </a:t>
            </a:r>
            <a:r>
              <a:rPr lang="fr-CH" sz="2400" noProof="0" dirty="0" smtClean="0"/>
              <a:t>Marco Borgna, C </a:t>
            </a:r>
            <a:r>
              <a:rPr lang="fr-CH" sz="2400" noProof="0" dirty="0" err="1" smtClean="0"/>
              <a:t>instr</a:t>
            </a:r>
            <a:r>
              <a:rPr lang="fr-CH" sz="2400" noProof="0" dirty="0" smtClean="0"/>
              <a:t> TI</a:t>
            </a:r>
          </a:p>
          <a:p>
            <a:pPr>
              <a:tabLst>
                <a:tab pos="4032250" algn="l"/>
              </a:tabLst>
            </a:pPr>
            <a:r>
              <a:rPr lang="fr-CH" sz="2400" b="1" noProof="0" dirty="0" smtClean="0"/>
              <a:t>Experts aux examens                                           </a:t>
            </a:r>
            <a:r>
              <a:rPr lang="fr-CH" sz="2400" noProof="0" dirty="0" smtClean="0"/>
              <a:t>Experts techniques (d, f, i) de différents cantons et de l'OFPP</a:t>
            </a:r>
            <a:br>
              <a:rPr lang="fr-CH" sz="2400" noProof="0" dirty="0" smtClean="0"/>
            </a:br>
            <a:r>
              <a:rPr lang="fr-CH" sz="2400" noProof="0" dirty="0" smtClean="0"/>
              <a:t>	</a:t>
            </a:r>
            <a:endParaRPr lang="fr-CH" sz="2400"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5" name="Datumsplatzhalter 4"/>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2974622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Date du travail écrit</a:t>
            </a:r>
            <a:endParaRPr lang="fr-CH" noProof="0" dirty="0"/>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smtClean="0"/>
              <a:t>Attribution de la mission : 	24.6.2022</a:t>
            </a:r>
          </a:p>
          <a:p>
            <a:pPr>
              <a:tabLst>
                <a:tab pos="3676650" algn="l"/>
              </a:tabLst>
            </a:pPr>
            <a:r>
              <a:rPr lang="fr-CH" sz="2400" noProof="0" dirty="0" smtClean="0">
                <a:cs typeface="Arial"/>
              </a:rPr>
              <a:t>Info à l’employeur : 		24.6.2022</a:t>
            </a:r>
            <a:endParaRPr lang="fr-CH" sz="2400" noProof="0" dirty="0" smtClean="0"/>
          </a:p>
          <a:p>
            <a:pPr>
              <a:tabLst>
                <a:tab pos="3676650" algn="l"/>
              </a:tabLst>
            </a:pPr>
            <a:r>
              <a:rPr lang="fr-CH" sz="2400" noProof="0" dirty="0" smtClean="0"/>
              <a:t>Élaboration du projet de travail écrit («disposition»)</a:t>
            </a:r>
            <a:r>
              <a:rPr lang="fr-CH" sz="2400" noProof="0" dirty="0" smtClean="0">
                <a:cs typeface="Arial"/>
              </a:rPr>
              <a:t>: </a:t>
            </a:r>
            <a:br>
              <a:rPr lang="fr-CH" sz="2400" noProof="0" dirty="0" smtClean="0">
                <a:cs typeface="Arial"/>
              </a:rPr>
            </a:br>
            <a:r>
              <a:rPr lang="fr-CH" sz="2400" noProof="0" dirty="0" smtClean="0">
                <a:cs typeface="Arial"/>
              </a:rPr>
              <a:t>		à partir du 24.6.2022</a:t>
            </a:r>
            <a:endParaRPr lang="fr-CH" sz="2400" noProof="0" dirty="0" smtClean="0"/>
          </a:p>
          <a:p>
            <a:pPr>
              <a:tabLst>
                <a:tab pos="3676650" algn="l"/>
              </a:tabLst>
            </a:pPr>
            <a:r>
              <a:rPr lang="fr-CH" sz="2400" noProof="0" dirty="0" smtClean="0"/>
              <a:t>Remise du projet : 		11.7 </a:t>
            </a:r>
            <a:r>
              <a:rPr lang="fr-CH" sz="2400" noProof="0" dirty="0" smtClean="0">
                <a:cs typeface="Arial"/>
              </a:rPr>
              <a:t>- 25.11.2022</a:t>
            </a:r>
          </a:p>
          <a:p>
            <a:pPr>
              <a:tabLst>
                <a:tab pos="3676650" algn="l"/>
              </a:tabLst>
            </a:pPr>
            <a:r>
              <a:rPr lang="fr-CH" sz="2400" noProof="0" dirty="0" smtClean="0"/>
              <a:t>Acceptation du projet : </a:t>
            </a:r>
            <a:r>
              <a:rPr lang="fr-CH" sz="2200" noProof="0" dirty="0" smtClean="0"/>
              <a:t>max. 4 semaines après la remise</a:t>
            </a:r>
          </a:p>
          <a:p>
            <a:pPr>
              <a:tabLst>
                <a:tab pos="3676650" algn="l"/>
              </a:tabLst>
            </a:pPr>
            <a:r>
              <a:rPr lang="fr-CH" sz="2400" noProof="0" dirty="0" smtClean="0"/>
              <a:t>Remise du travail écrit: 		</a:t>
            </a:r>
            <a:r>
              <a:rPr lang="fr-CH" sz="2400" noProof="0" dirty="0" smtClean="0"/>
              <a:t>28.4.2023</a:t>
            </a:r>
            <a:r>
              <a:rPr lang="fr-CH" sz="2400" noProof="0" dirty="0" smtClean="0">
                <a:cs typeface="Arial"/>
              </a:rPr>
              <a:t>, 13h00</a:t>
            </a:r>
          </a:p>
          <a:p>
            <a:pPr>
              <a:tabLst>
                <a:tab pos="3676650" algn="l"/>
              </a:tabLst>
            </a:pPr>
            <a:r>
              <a:rPr lang="fr-CH" sz="2400" noProof="0" dirty="0" smtClean="0"/>
              <a:t>Présentation et entretien professionnel :                        		EP </a:t>
            </a:r>
            <a:r>
              <a:rPr lang="fr-CH" sz="2400" noProof="0" dirty="0" smtClean="0">
                <a:cs typeface="Arial"/>
              </a:rPr>
              <a:t>3-7 juillet 2023</a:t>
            </a:r>
          </a:p>
          <a:p>
            <a:pPr>
              <a:tabLst>
                <a:tab pos="3676650" algn="l"/>
              </a:tabLst>
            </a:pPr>
            <a:endParaRPr lang="fr-CH" sz="2400" noProof="0" dirty="0" smtClean="0">
              <a:ea typeface="+mn-lt"/>
              <a:cs typeface="Arial"/>
            </a:endParaRPr>
          </a:p>
          <a:p>
            <a:pPr marL="0" indent="0">
              <a:buNone/>
              <a:tabLst>
                <a:tab pos="3676650" algn="l"/>
              </a:tabLst>
            </a:pPr>
            <a:r>
              <a:rPr lang="fr-CH" sz="2400" noProof="0" dirty="0" smtClean="0">
                <a:ea typeface="+mn-lt"/>
                <a:cs typeface="Arial"/>
              </a:rPr>
              <a:t>Vous trouverez toutes les dates des examens professionnels 2023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9071295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Informations concernant l'examen professionnel</a:t>
            </a:r>
            <a:endParaRPr lang="fr-CH" noProof="0" dirty="0"/>
          </a:p>
        </p:txBody>
      </p:sp>
      <p:pic>
        <p:nvPicPr>
          <p:cNvPr id="7" name="Espace réservé du contenu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4125" y="1590084"/>
            <a:ext cx="7475538" cy="4020822"/>
          </a:xfrm>
        </p:spPr>
      </p:pic>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2156745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8413" y="214086"/>
            <a:ext cx="7461250" cy="989013"/>
          </a:xfrm>
        </p:spPr>
        <p:txBody>
          <a:bodyPr/>
          <a:lstStyle/>
          <a:p>
            <a:r>
              <a:rPr lang="fr-CH" noProof="0" dirty="0" smtClean="0"/>
              <a:t>Informations concernant les examens professionnels</a:t>
            </a:r>
            <a:endParaRPr lang="fr-CH" noProof="0" dirty="0"/>
          </a:p>
        </p:txBody>
      </p:sp>
      <p:sp>
        <p:nvSpPr>
          <p:cNvPr id="3" name="Inhaltsplatzhalter 2"/>
          <p:cNvSpPr>
            <a:spLocks noGrp="1"/>
          </p:cNvSpPr>
          <p:nvPr>
            <p:ph idx="1"/>
          </p:nvPr>
        </p:nvSpPr>
        <p:spPr>
          <a:xfrm>
            <a:off x="922638" y="1405137"/>
            <a:ext cx="7838775" cy="4554764"/>
          </a:xfrm>
        </p:spPr>
        <p:txBody>
          <a:bodyPr/>
          <a:lstStyle/>
          <a:p>
            <a:r>
              <a:rPr lang="fr-CH" u="sng" noProof="0" dirty="0" smtClean="0">
                <a:sym typeface="Wingdings" panose="05000000000000000000" pitchFamily="2" charset="2"/>
              </a:rPr>
              <a:t>Règlement des examens</a:t>
            </a:r>
            <a:r>
              <a:rPr lang="fr-CH" noProof="0" dirty="0" smtClean="0">
                <a:sym typeface="Wingdings" panose="05000000000000000000" pitchFamily="2" charset="2"/>
              </a:rPr>
              <a:t>  à observer</a:t>
            </a:r>
          </a:p>
          <a:p>
            <a:r>
              <a:rPr lang="fr-CH" u="sng" noProof="0" dirty="0" smtClean="0"/>
              <a:t>Directives concernant le règlement </a:t>
            </a:r>
            <a:r>
              <a:rPr lang="fr-CH" noProof="0" dirty="0" smtClean="0">
                <a:sym typeface="Wingdings" panose="05000000000000000000" pitchFamily="2" charset="2"/>
              </a:rPr>
              <a:t> à observer</a:t>
            </a:r>
          </a:p>
          <a:p>
            <a:r>
              <a:rPr lang="fr-CH" b="1" noProof="0" dirty="0" smtClean="0">
                <a:solidFill>
                  <a:srgbClr val="0000FF"/>
                </a:solidFill>
                <a:sym typeface="Wingdings" panose="05000000000000000000" pitchFamily="2" charset="2"/>
              </a:rPr>
              <a:t>Les documents relatifs à l'examen doivent être considérés comme contraignants !</a:t>
            </a:r>
          </a:p>
          <a:p>
            <a:pPr marL="0" indent="0">
              <a:buNone/>
            </a:pPr>
            <a:endParaRPr lang="fr-CH" b="1" noProof="0" dirty="0" smtClean="0">
              <a:solidFill>
                <a:srgbClr val="0000FF"/>
              </a:solidFill>
              <a:sym typeface="Wingdings" panose="05000000000000000000" pitchFamily="2" charset="2"/>
            </a:endParaRPr>
          </a:p>
          <a:p>
            <a:r>
              <a:rPr lang="fr-CH" noProof="0" dirty="0" smtClean="0">
                <a:sym typeface="Wingdings" panose="05000000000000000000" pitchFamily="2" charset="2"/>
              </a:rPr>
              <a:t>Les candidates et candidats de l’école d’instructeurs doivent s’inscrire à l’examen </a:t>
            </a:r>
            <a:br>
              <a:rPr lang="fr-CH" noProof="0" dirty="0" smtClean="0">
                <a:sym typeface="Wingdings" panose="05000000000000000000" pitchFamily="2" charset="2"/>
              </a:rPr>
            </a:br>
            <a:r>
              <a:rPr lang="fr-CH" noProof="0" dirty="0" smtClean="0">
                <a:sym typeface="Wingdings" panose="05000000000000000000" pitchFamily="2" charset="2"/>
              </a:rPr>
              <a:t> au plus tard 4 mois avant le début des épreuves</a:t>
            </a:r>
            <a:br>
              <a:rPr lang="fr-CH" noProof="0" dirty="0" smtClean="0">
                <a:sym typeface="Wingdings" panose="05000000000000000000" pitchFamily="2" charset="2"/>
              </a:rPr>
            </a:br>
            <a:r>
              <a:rPr lang="fr-CH" noProof="0" dirty="0" smtClean="0">
                <a:sym typeface="Wingdings" panose="05000000000000000000" pitchFamily="2" charset="2"/>
              </a:rPr>
              <a:t> les conditions d’admission doivent être remplies</a:t>
            </a:r>
          </a:p>
          <a:p>
            <a:endParaRPr lang="fr-CH" noProof="0" dirty="0">
              <a:sym typeface="Wingdings" panose="05000000000000000000" pitchFamily="2" charset="2"/>
            </a:endParaRPr>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5" name="Datumsplatzhalter 4"/>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276921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Informations concernant les examens professionnels</a:t>
            </a:r>
            <a:endParaRPr lang="fr-CH" noProof="0" dirty="0"/>
          </a:p>
        </p:txBody>
      </p:sp>
      <p:graphicFrame>
        <p:nvGraphicFramePr>
          <p:cNvPr id="6" name="Tabelle 5"/>
          <p:cNvGraphicFramePr>
            <a:graphicFrameLocks noGrp="1"/>
          </p:cNvGraphicFramePr>
          <p:nvPr>
            <p:extLst>
              <p:ext uri="{D42A27DB-BD31-4B8C-83A1-F6EECF244321}">
                <p14:modId xmlns:p14="http://schemas.microsoft.com/office/powerpoint/2010/main" val="2405225835"/>
              </p:ext>
            </p:extLst>
          </p:nvPr>
        </p:nvGraphicFramePr>
        <p:xfrm>
          <a:off x="1729274" y="1667587"/>
          <a:ext cx="6096000" cy="2123440"/>
        </p:xfrm>
        <a:graphic>
          <a:graphicData uri="http://schemas.openxmlformats.org/drawingml/2006/table">
            <a:tbl>
              <a:tblPr firstRow="1" bandRow="1">
                <a:tableStyleId>{5C22544A-7EE6-4342-B048-85BDC9FD1C3A}</a:tableStyleId>
              </a:tblPr>
              <a:tblGrid>
                <a:gridCol w="622041">
                  <a:extLst>
                    <a:ext uri="{9D8B030D-6E8A-4147-A177-3AD203B41FA5}">
                      <a16:colId xmlns:a16="http://schemas.microsoft.com/office/drawing/2014/main" val="1355340318"/>
                    </a:ext>
                  </a:extLst>
                </a:gridCol>
                <a:gridCol w="1816359">
                  <a:extLst>
                    <a:ext uri="{9D8B030D-6E8A-4147-A177-3AD203B41FA5}">
                      <a16:colId xmlns:a16="http://schemas.microsoft.com/office/drawing/2014/main" val="2702130499"/>
                    </a:ext>
                  </a:extLst>
                </a:gridCol>
                <a:gridCol w="1219200">
                  <a:extLst>
                    <a:ext uri="{9D8B030D-6E8A-4147-A177-3AD203B41FA5}">
                      <a16:colId xmlns:a16="http://schemas.microsoft.com/office/drawing/2014/main" val="1148717874"/>
                    </a:ext>
                  </a:extLst>
                </a:gridCol>
                <a:gridCol w="1219200">
                  <a:extLst>
                    <a:ext uri="{9D8B030D-6E8A-4147-A177-3AD203B41FA5}">
                      <a16:colId xmlns:a16="http://schemas.microsoft.com/office/drawing/2014/main" val="2104743936"/>
                    </a:ext>
                  </a:extLst>
                </a:gridCol>
                <a:gridCol w="1219200">
                  <a:extLst>
                    <a:ext uri="{9D8B030D-6E8A-4147-A177-3AD203B41FA5}">
                      <a16:colId xmlns:a16="http://schemas.microsoft.com/office/drawing/2014/main" val="1078250611"/>
                    </a:ext>
                  </a:extLst>
                </a:gridCol>
              </a:tblGrid>
              <a:tr h="370840">
                <a:tc gridSpan="2">
                  <a:txBody>
                    <a:bodyPr/>
                    <a:lstStyle/>
                    <a:p>
                      <a:r>
                        <a:rPr lang="de-CH" dirty="0"/>
                        <a:t>Partie de l'examen</a:t>
                      </a:r>
                    </a:p>
                  </a:txBody>
                  <a:tcPr/>
                </a:tc>
                <a:tc hMerge="1">
                  <a:txBody>
                    <a:bodyPr/>
                    <a:lstStyle/>
                    <a:p>
                      <a:endParaRPr lang="de-CH" dirty="0"/>
                    </a:p>
                  </a:txBody>
                  <a:tcPr/>
                </a:tc>
                <a:tc>
                  <a:txBody>
                    <a:bodyPr/>
                    <a:lstStyle/>
                    <a:p>
                      <a:r>
                        <a:rPr lang="de-CH" dirty="0"/>
                        <a:t>Art</a:t>
                      </a:r>
                    </a:p>
                  </a:txBody>
                  <a:tcPr/>
                </a:tc>
                <a:tc>
                  <a:txBody>
                    <a:bodyPr/>
                    <a:lstStyle/>
                    <a:p>
                      <a:r>
                        <a:rPr lang="de-CH" dirty="0"/>
                        <a:t>Temps</a:t>
                      </a:r>
                    </a:p>
                  </a:txBody>
                  <a:tcPr/>
                </a:tc>
                <a:tc>
                  <a:txBody>
                    <a:bodyPr/>
                    <a:lstStyle/>
                    <a:p>
                      <a:r>
                        <a:rPr lang="de-CH" dirty="0"/>
                        <a:t>Poids</a:t>
                      </a:r>
                    </a:p>
                  </a:txBody>
                  <a:tcPr/>
                </a:tc>
                <a:extLst>
                  <a:ext uri="{0D108BD9-81ED-4DB2-BD59-A6C34878D82A}">
                    <a16:rowId xmlns:a16="http://schemas.microsoft.com/office/drawing/2014/main" val="3748618782"/>
                  </a:ext>
                </a:extLst>
              </a:tr>
              <a:tr h="370840">
                <a:tc>
                  <a:txBody>
                    <a:bodyPr/>
                    <a:lstStyle/>
                    <a:p>
                      <a:r>
                        <a:rPr lang="de-CH" dirty="0"/>
                        <a:t>1.1</a:t>
                      </a:r>
                    </a:p>
                  </a:txBody>
                  <a:tcPr/>
                </a:tc>
                <a:tc>
                  <a:txBody>
                    <a:bodyPr/>
                    <a:lstStyle/>
                    <a:p>
                      <a:r>
                        <a:rPr lang="de-CH" dirty="0" err="1" smtClean="0"/>
                        <a:t>Travail</a:t>
                      </a:r>
                      <a:r>
                        <a:rPr lang="de-CH" dirty="0" smtClean="0"/>
                        <a:t> </a:t>
                      </a:r>
                      <a:r>
                        <a:rPr lang="de-CH" dirty="0" err="1" smtClean="0"/>
                        <a:t>écrit</a:t>
                      </a:r>
                      <a:endParaRPr lang="de-CH" dirty="0"/>
                    </a:p>
                  </a:txBody>
                  <a:tcPr/>
                </a:tc>
                <a:tc>
                  <a:txBody>
                    <a:bodyPr/>
                    <a:lstStyle/>
                    <a:p>
                      <a:r>
                        <a:rPr lang="de-CH" dirty="0"/>
                        <a:t>par écrit</a:t>
                      </a:r>
                    </a:p>
                  </a:txBody>
                  <a:tcPr/>
                </a:tc>
                <a:tc>
                  <a:txBody>
                    <a:bodyPr/>
                    <a:lstStyle/>
                    <a:p>
                      <a:pPr algn="r"/>
                      <a:r>
                        <a:rPr lang="de-CH" dirty="0"/>
                        <a:t>*</a:t>
                      </a:r>
                    </a:p>
                  </a:txBody>
                  <a:tcPr/>
                </a:tc>
                <a:tc>
                  <a:txBody>
                    <a:bodyPr/>
                    <a:lstStyle/>
                    <a:p>
                      <a:pPr algn="r"/>
                      <a:r>
                        <a:rPr lang="de-CH" dirty="0"/>
                        <a:t>75%</a:t>
                      </a:r>
                    </a:p>
                  </a:txBody>
                  <a:tcPr/>
                </a:tc>
                <a:extLst>
                  <a:ext uri="{0D108BD9-81ED-4DB2-BD59-A6C34878D82A}">
                    <a16:rowId xmlns:a16="http://schemas.microsoft.com/office/drawing/2014/main" val="1137027560"/>
                  </a:ext>
                </a:extLst>
              </a:tr>
              <a:tr h="370840">
                <a:tc>
                  <a:txBody>
                    <a:bodyPr/>
                    <a:lstStyle/>
                    <a:p>
                      <a:r>
                        <a:rPr lang="de-CH" dirty="0"/>
                        <a:t>1.2</a:t>
                      </a:r>
                    </a:p>
                  </a:txBody>
                  <a:tcPr/>
                </a:tc>
                <a:tc>
                  <a:txBody>
                    <a:bodyPr/>
                    <a:lstStyle/>
                    <a:p>
                      <a:r>
                        <a:rPr lang="de-CH" dirty="0"/>
                        <a:t>Présentation</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547607308"/>
                  </a:ext>
                </a:extLst>
              </a:tr>
              <a:tr h="370840">
                <a:tc>
                  <a:txBody>
                    <a:bodyPr/>
                    <a:lstStyle/>
                    <a:p>
                      <a:r>
                        <a:rPr lang="de-CH" dirty="0"/>
                        <a:t>1.3</a:t>
                      </a:r>
                    </a:p>
                  </a:txBody>
                  <a:tcPr/>
                </a:tc>
                <a:tc>
                  <a:txBody>
                    <a:bodyPr/>
                    <a:lstStyle/>
                    <a:p>
                      <a:r>
                        <a:rPr lang="de-CH" dirty="0"/>
                        <a:t>Entretien professionnel</a:t>
                      </a:r>
                    </a:p>
                  </a:txBody>
                  <a:tcPr/>
                </a:tc>
                <a:tc>
                  <a:txBody>
                    <a:bodyPr/>
                    <a:lstStyle/>
                    <a:p>
                      <a:r>
                        <a:rPr lang="de-CH" dirty="0"/>
                        <a:t>oral</a:t>
                      </a:r>
                    </a:p>
                  </a:txBody>
                  <a:tcPr/>
                </a:tc>
                <a:tc>
                  <a:txBody>
                    <a:bodyPr/>
                    <a:lstStyle/>
                    <a:p>
                      <a:pPr algn="r"/>
                      <a:r>
                        <a:rPr lang="de-CH" dirty="0"/>
                        <a:t>25 min.</a:t>
                      </a:r>
                    </a:p>
                  </a:txBody>
                  <a:tcPr/>
                </a:tc>
                <a:tc>
                  <a:txBody>
                    <a:bodyPr/>
                    <a:lstStyle/>
                    <a:p>
                      <a:pPr algn="r"/>
                      <a:endParaRPr lang="de-CH" dirty="0"/>
                    </a:p>
                  </a:txBody>
                  <a:tcPr/>
                </a:tc>
                <a:extLst>
                  <a:ext uri="{0D108BD9-81ED-4DB2-BD59-A6C34878D82A}">
                    <a16:rowId xmlns:a16="http://schemas.microsoft.com/office/drawing/2014/main" val="3288417557"/>
                  </a:ext>
                </a:extLst>
              </a:tr>
              <a:tr h="370840">
                <a:tc>
                  <a:txBody>
                    <a:bodyPr/>
                    <a:lstStyle/>
                    <a:p>
                      <a:r>
                        <a:rPr lang="de-CH" dirty="0"/>
                        <a:t>2</a:t>
                      </a:r>
                    </a:p>
                  </a:txBody>
                  <a:tcPr/>
                </a:tc>
                <a:tc>
                  <a:txBody>
                    <a:bodyPr/>
                    <a:lstStyle/>
                    <a:p>
                      <a:r>
                        <a:rPr lang="de-CH" dirty="0"/>
                        <a:t>Analyse de cas</a:t>
                      </a:r>
                    </a:p>
                  </a:txBody>
                  <a:tcPr/>
                </a:tc>
                <a:tc>
                  <a:txBody>
                    <a:bodyPr/>
                    <a:lstStyle/>
                    <a:p>
                      <a:r>
                        <a:rPr lang="de-CH" dirty="0"/>
                        <a:t>oral</a:t>
                      </a:r>
                    </a:p>
                  </a:txBody>
                  <a:tcPr/>
                </a:tc>
                <a:tc>
                  <a:txBody>
                    <a:bodyPr/>
                    <a:lstStyle/>
                    <a:p>
                      <a:pPr algn="r"/>
                      <a:r>
                        <a:rPr lang="de-CH" dirty="0"/>
                        <a:t>60 min</a:t>
                      </a:r>
                    </a:p>
                  </a:txBody>
                  <a:tcPr/>
                </a:tc>
                <a:tc>
                  <a:txBody>
                    <a:bodyPr/>
                    <a:lstStyle/>
                    <a:p>
                      <a:pPr algn="r"/>
                      <a:r>
                        <a:rPr lang="de-CH" dirty="0"/>
                        <a:t>25 %</a:t>
                      </a:r>
                    </a:p>
                  </a:txBody>
                  <a:tcPr/>
                </a:tc>
                <a:extLst>
                  <a:ext uri="{0D108BD9-81ED-4DB2-BD59-A6C34878D82A}">
                    <a16:rowId xmlns:a16="http://schemas.microsoft.com/office/drawing/2014/main" val="859965551"/>
                  </a:ext>
                </a:extLst>
              </a:tr>
            </a:tbl>
          </a:graphicData>
        </a:graphic>
      </p:graphicFrame>
      <p:sp>
        <p:nvSpPr>
          <p:cNvPr id="7" name="Textfeld 6"/>
          <p:cNvSpPr txBox="1"/>
          <p:nvPr/>
        </p:nvSpPr>
        <p:spPr>
          <a:xfrm>
            <a:off x="1592687" y="4236099"/>
            <a:ext cx="7032023" cy="1692771"/>
          </a:xfrm>
          <a:prstGeom prst="rect">
            <a:avLst/>
          </a:prstGeom>
          <a:noFill/>
        </p:spPr>
        <p:txBody>
          <a:bodyPr wrap="square" rtlCol="0">
            <a:spAutoFit/>
          </a:bodyPr>
          <a:lstStyle/>
          <a:p>
            <a:pPr algn="l"/>
            <a:r>
              <a:rPr lang="fr-CH" sz="2600" dirty="0"/>
              <a:t>Nous examinons des compétences pratiques et non théoriques.</a:t>
            </a:r>
          </a:p>
          <a:p>
            <a:pPr marL="457200" indent="-457200" algn="r">
              <a:buFontTx/>
              <a:buChar char="-"/>
            </a:pPr>
            <a:endParaRPr lang="fr-CH" sz="2600" dirty="0"/>
          </a:p>
          <a:p>
            <a:r>
              <a:rPr lang="de-CH" sz="2600" dirty="0" smtClean="0"/>
              <a:t>Examen = </a:t>
            </a:r>
            <a:r>
              <a:rPr lang="de-CH" sz="2600" dirty="0" err="1" smtClean="0"/>
              <a:t>preuve</a:t>
            </a:r>
            <a:r>
              <a:rPr lang="de-CH" sz="2600" dirty="0" smtClean="0"/>
              <a:t> </a:t>
            </a:r>
            <a:r>
              <a:rPr lang="fr-FR" sz="2600" dirty="0"/>
              <a:t>Preuve que je peux le faire</a:t>
            </a:r>
            <a:endParaRPr lang="de-CH" sz="2600" dirty="0"/>
          </a:p>
        </p:txBody>
      </p:sp>
      <p:sp>
        <p:nvSpPr>
          <p:cNvPr id="8" name="Ellipse 7"/>
          <p:cNvSpPr/>
          <p:nvPr/>
        </p:nvSpPr>
        <p:spPr bwMode="auto">
          <a:xfrm>
            <a:off x="1592688" y="1982725"/>
            <a:ext cx="6369172" cy="459138"/>
          </a:xfrm>
          <a:prstGeom prst="ellipse">
            <a:avLst/>
          </a:prstGeom>
          <a:noFill/>
          <a:ln w="38100" cap="flat" cmpd="sng" algn="ctr">
            <a:solidFill>
              <a:srgbClr val="ED181E"/>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4021671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Système de formation </a:t>
            </a:r>
            <a:r>
              <a:rPr lang="fr-CH" sz="2800" noProof="0" dirty="0" smtClean="0"/>
              <a:t>duale</a:t>
            </a:r>
            <a:endParaRPr lang="fr-CH" sz="2800" noProof="0" dirty="0"/>
          </a:p>
        </p:txBody>
      </p:sp>
      <p:sp>
        <p:nvSpPr>
          <p:cNvPr id="6" name="Espace réservé du contenu 5"/>
          <p:cNvSpPr>
            <a:spLocks noGrp="1"/>
          </p:cNvSpPr>
          <p:nvPr>
            <p:ph idx="1"/>
          </p:nvPr>
        </p:nvSpPr>
        <p:spPr/>
        <p:txBody>
          <a:bodyPr/>
          <a:lstStyle/>
          <a:p>
            <a:r>
              <a:rPr lang="fr-CH" noProof="0" dirty="0" smtClean="0"/>
              <a:t>Formation professionnelle initiale et </a:t>
            </a:r>
            <a:r>
              <a:rPr lang="fr-CH" b="1" noProof="0" dirty="0" smtClean="0"/>
              <a:t>supérieure</a:t>
            </a:r>
            <a:endParaRPr lang="fr-CH" noProof="0" dirty="0" smtClean="0"/>
          </a:p>
          <a:p>
            <a:r>
              <a:rPr lang="fr-CH" dirty="0"/>
              <a:t>Alternance entre la </a:t>
            </a:r>
            <a:r>
              <a:rPr lang="fr-CH" noProof="0" dirty="0" smtClean="0"/>
              <a:t>théorie (école professionnelle) et la pratique (employeur)</a:t>
            </a:r>
          </a:p>
          <a:p>
            <a:r>
              <a:rPr lang="fr-CH" dirty="0"/>
              <a:t>Training on-the-Job</a:t>
            </a:r>
          </a:p>
          <a:p>
            <a:r>
              <a:rPr lang="fr-CH" noProof="0" dirty="0" smtClean="0"/>
              <a:t>Préparation à l’examen professionnel au poste de travail </a:t>
            </a:r>
            <a:r>
              <a:rPr lang="fr-CH" b="1" noProof="0" dirty="0" smtClean="0"/>
              <a:t>et durant le temps libre</a:t>
            </a:r>
          </a:p>
          <a:p>
            <a:pPr marL="0" indent="0">
              <a:buNone/>
            </a:pPr>
            <a:endParaRPr lang="fr-CH" b="1" noProof="0" dirty="0" smtClean="0"/>
          </a:p>
          <a:p>
            <a:endParaRPr lang="fr-CH" noProof="0" dirty="0"/>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3095286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2800" noProof="0" dirty="0"/>
              <a:t>... et conséquences pour le travail </a:t>
            </a:r>
            <a:r>
              <a:rPr lang="fr-CH" sz="2800" noProof="0" dirty="0" smtClean="0"/>
              <a:t>écrit</a:t>
            </a:r>
            <a:endParaRPr lang="fr-CH" sz="2800" noProof="0" dirty="0"/>
          </a:p>
        </p:txBody>
      </p:sp>
      <p:sp>
        <p:nvSpPr>
          <p:cNvPr id="6" name="Espace réservé du contenu 5"/>
          <p:cNvSpPr>
            <a:spLocks noGrp="1"/>
          </p:cNvSpPr>
          <p:nvPr>
            <p:ph idx="1"/>
          </p:nvPr>
        </p:nvSpPr>
        <p:spPr/>
        <p:txBody>
          <a:bodyPr/>
          <a:lstStyle/>
          <a:p>
            <a:pPr>
              <a:buFont typeface="Wingdings" panose="05000000000000000000" pitchFamily="2" charset="2"/>
              <a:buChar char="à"/>
            </a:pPr>
            <a:r>
              <a:rPr lang="fr-CH" noProof="0" dirty="0" smtClean="0">
                <a:sym typeface="Wingdings" panose="05000000000000000000" pitchFamily="2" charset="2"/>
              </a:rPr>
              <a:t>Le travail écrit est axé sur la pratique</a:t>
            </a:r>
          </a:p>
          <a:p>
            <a:pPr>
              <a:buFont typeface="Wingdings" panose="05000000000000000000" pitchFamily="2" charset="2"/>
              <a:buChar char="à"/>
            </a:pPr>
            <a:r>
              <a:rPr lang="fr-CH" noProof="0" dirty="0" smtClean="0">
                <a:sym typeface="Wingdings" panose="05000000000000000000" pitchFamily="2" charset="2"/>
              </a:rPr>
              <a:t>Il implique un mandant et un client</a:t>
            </a:r>
          </a:p>
          <a:p>
            <a:pPr>
              <a:buFont typeface="Wingdings" panose="05000000000000000000" pitchFamily="2" charset="2"/>
              <a:buChar char="à"/>
            </a:pPr>
            <a:r>
              <a:rPr lang="fr-CH" noProof="0" dirty="0" smtClean="0">
                <a:sym typeface="Wingdings" panose="05000000000000000000" pitchFamily="2" charset="2"/>
              </a:rPr>
              <a:t>Dans certaines circonstances, la candidate ou le candidat se trouve impliqué/e dans le triangle relationnel</a:t>
            </a:r>
          </a:p>
          <a:p>
            <a:pPr>
              <a:buFont typeface="Wingdings" panose="05000000000000000000" pitchFamily="2" charset="2"/>
              <a:buChar char="à"/>
            </a:pPr>
            <a:endParaRPr lang="fr-CH" noProof="0" dirty="0">
              <a:sym typeface="Wingdings" panose="05000000000000000000" pitchFamily="2" charset="2"/>
            </a:endParaRPr>
          </a:p>
        </p:txBody>
      </p:sp>
      <p:sp>
        <p:nvSpPr>
          <p:cNvPr id="5" name="Gleichschenkliges Dreieck 4"/>
          <p:cNvSpPr/>
          <p:nvPr/>
        </p:nvSpPr>
        <p:spPr bwMode="auto">
          <a:xfrm>
            <a:off x="5671344" y="3657567"/>
            <a:ext cx="2232660" cy="1924707"/>
          </a:xfrm>
          <a:prstGeom prst="triangle">
            <a:avLst/>
          </a:prstGeom>
          <a:solidFill>
            <a:srgbClr val="FFFFCC"/>
          </a:solidFill>
          <a:ln w="12700" cap="flat" cmpd="sng" algn="ctr">
            <a:solidFill>
              <a:schemeClr val="tx1"/>
            </a:solidFill>
            <a:prstDash val="solid"/>
            <a:round/>
            <a:headEnd type="none" w="med" len="med"/>
            <a:tailEnd type="none" w="med" len="med"/>
          </a:ln>
          <a:effectLst/>
        </p:spPr>
        <p:txBody>
          <a:bodyPr vert="horz" wrap="square" lIns="91431" tIns="45715" rIns="91431" bIns="45715"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CH" sz="1400" b="0" i="0" u="none" strike="noStrike" cap="none" normalizeH="0" baseline="0">
              <a:ln>
                <a:noFill/>
              </a:ln>
              <a:solidFill>
                <a:schemeClr val="tx1"/>
              </a:solidFill>
              <a:effectLst/>
              <a:latin typeface="Arial" charset="0"/>
            </a:endParaRPr>
          </a:p>
        </p:txBody>
      </p:sp>
      <p:sp>
        <p:nvSpPr>
          <p:cNvPr id="7" name="Textfeld 6"/>
          <p:cNvSpPr txBox="1"/>
          <p:nvPr/>
        </p:nvSpPr>
        <p:spPr>
          <a:xfrm>
            <a:off x="6333964" y="3322703"/>
            <a:ext cx="880369" cy="307777"/>
          </a:xfrm>
          <a:prstGeom prst="rect">
            <a:avLst/>
          </a:prstGeom>
          <a:noFill/>
        </p:spPr>
        <p:txBody>
          <a:bodyPr wrap="none" rtlCol="0">
            <a:spAutoFit/>
          </a:bodyPr>
          <a:lstStyle/>
          <a:p>
            <a:r>
              <a:rPr lang="de-CH" dirty="0" smtClean="0"/>
              <a:t>Mandant</a:t>
            </a:r>
            <a:endParaRPr lang="de-CH" dirty="0"/>
          </a:p>
        </p:txBody>
      </p:sp>
      <p:sp>
        <p:nvSpPr>
          <p:cNvPr id="8" name="Textfeld 7"/>
          <p:cNvSpPr txBox="1"/>
          <p:nvPr/>
        </p:nvSpPr>
        <p:spPr>
          <a:xfrm>
            <a:off x="8011146" y="5558290"/>
            <a:ext cx="643125" cy="307777"/>
          </a:xfrm>
          <a:prstGeom prst="rect">
            <a:avLst/>
          </a:prstGeom>
          <a:noFill/>
        </p:spPr>
        <p:txBody>
          <a:bodyPr wrap="none" rtlCol="0">
            <a:spAutoFit/>
          </a:bodyPr>
          <a:lstStyle/>
          <a:p>
            <a:r>
              <a:rPr lang="de-CH" dirty="0" smtClean="0"/>
              <a:t>Client</a:t>
            </a:r>
            <a:endParaRPr lang="de-CH" dirty="0"/>
          </a:p>
        </p:txBody>
      </p:sp>
      <p:sp>
        <p:nvSpPr>
          <p:cNvPr id="9" name="Textfeld 8"/>
          <p:cNvSpPr txBox="1"/>
          <p:nvPr/>
        </p:nvSpPr>
        <p:spPr>
          <a:xfrm>
            <a:off x="6257249" y="4868882"/>
            <a:ext cx="1149674" cy="738664"/>
          </a:xfrm>
          <a:prstGeom prst="rect">
            <a:avLst/>
          </a:prstGeom>
          <a:noFill/>
        </p:spPr>
        <p:txBody>
          <a:bodyPr wrap="none" rtlCol="0">
            <a:spAutoFit/>
          </a:bodyPr>
          <a:lstStyle/>
          <a:p>
            <a:r>
              <a:rPr lang="de-CH" dirty="0" err="1" smtClean="0"/>
              <a:t>Candidate</a:t>
            </a:r>
            <a:r>
              <a:rPr lang="de-CH" dirty="0" smtClean="0"/>
              <a:t> / </a:t>
            </a:r>
            <a:br>
              <a:rPr lang="de-CH" dirty="0" smtClean="0"/>
            </a:br>
            <a:r>
              <a:rPr lang="de-CH" dirty="0" err="1" smtClean="0"/>
              <a:t>candidat</a:t>
            </a:r>
            <a:r>
              <a:rPr lang="de-CH" dirty="0" smtClean="0"/>
              <a:t> </a:t>
            </a:r>
            <a:r>
              <a:rPr lang="de-CH" dirty="0"/>
              <a:t>/</a:t>
            </a:r>
            <a:br>
              <a:rPr lang="de-CH" dirty="0"/>
            </a:br>
            <a:r>
              <a:rPr lang="de-CH" dirty="0"/>
              <a:t>Auteur/trice</a:t>
            </a: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
        <p:nvSpPr>
          <p:cNvPr id="10" name="Textfeld 9"/>
          <p:cNvSpPr txBox="1"/>
          <p:nvPr/>
        </p:nvSpPr>
        <p:spPr>
          <a:xfrm>
            <a:off x="3927270" y="5566284"/>
            <a:ext cx="2143536" cy="307777"/>
          </a:xfrm>
          <a:prstGeom prst="rect">
            <a:avLst/>
          </a:prstGeom>
          <a:noFill/>
        </p:spPr>
        <p:txBody>
          <a:bodyPr wrap="none" rtlCol="0">
            <a:spAutoFit/>
          </a:bodyPr>
          <a:lstStyle/>
          <a:p>
            <a:r>
              <a:rPr lang="de-CH" dirty="0" err="1" smtClean="0"/>
              <a:t>Supérieur</a:t>
            </a:r>
            <a:r>
              <a:rPr lang="de-CH" dirty="0" smtClean="0"/>
              <a:t>/e </a:t>
            </a:r>
            <a:r>
              <a:rPr lang="de-CH" dirty="0"/>
              <a:t>hiérarchique</a:t>
            </a:r>
          </a:p>
        </p:txBody>
      </p:sp>
    </p:spTree>
    <p:extLst>
      <p:ext uri="{BB962C8B-B14F-4D97-AF65-F5344CB8AC3E}">
        <p14:creationId xmlns:p14="http://schemas.microsoft.com/office/powerpoint/2010/main" val="1862046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Date du travail écrit</a:t>
            </a:r>
            <a:endParaRPr lang="fr-CH" noProof="0" dirty="0"/>
          </a:p>
        </p:txBody>
      </p:sp>
      <p:sp>
        <p:nvSpPr>
          <p:cNvPr id="7" name="Espace réservé du contenu 2"/>
          <p:cNvSpPr>
            <a:spLocks noGrp="1"/>
          </p:cNvSpPr>
          <p:nvPr>
            <p:ph idx="1"/>
          </p:nvPr>
        </p:nvSpPr>
        <p:spPr>
          <a:xfrm>
            <a:off x="1285874" y="1045727"/>
            <a:ext cx="8055834" cy="4716462"/>
          </a:xfrm>
        </p:spPr>
        <p:txBody>
          <a:bodyPr/>
          <a:lstStyle/>
          <a:p>
            <a:pPr>
              <a:tabLst>
                <a:tab pos="3676650" algn="l"/>
              </a:tabLst>
            </a:pPr>
            <a:r>
              <a:rPr lang="fr-CH" sz="2400" noProof="0" dirty="0" smtClean="0"/>
              <a:t>Attribution de la mission : 	24.6.2022</a:t>
            </a:r>
          </a:p>
          <a:p>
            <a:pPr>
              <a:tabLst>
                <a:tab pos="3676650" algn="l"/>
              </a:tabLst>
            </a:pPr>
            <a:r>
              <a:rPr lang="fr-CH" sz="2400" noProof="0" dirty="0" smtClean="0">
                <a:cs typeface="Arial"/>
              </a:rPr>
              <a:t>Info à l’employeur : 		24.6.2022</a:t>
            </a:r>
            <a:endParaRPr lang="fr-CH" sz="2400" noProof="0" dirty="0" smtClean="0"/>
          </a:p>
          <a:p>
            <a:pPr>
              <a:tabLst>
                <a:tab pos="3676650" algn="l"/>
              </a:tabLst>
            </a:pPr>
            <a:r>
              <a:rPr lang="fr-CH" sz="2400" noProof="0" dirty="0" smtClean="0"/>
              <a:t>Élaboration du projet de travail écrit («disposition»)</a:t>
            </a:r>
            <a:r>
              <a:rPr lang="fr-CH" sz="2400" noProof="0" dirty="0" smtClean="0">
                <a:cs typeface="Arial"/>
              </a:rPr>
              <a:t>: </a:t>
            </a:r>
            <a:br>
              <a:rPr lang="fr-CH" sz="2400" noProof="0" dirty="0" smtClean="0">
                <a:cs typeface="Arial"/>
              </a:rPr>
            </a:br>
            <a:r>
              <a:rPr lang="fr-CH" sz="2400" noProof="0" dirty="0" smtClean="0">
                <a:cs typeface="Arial"/>
              </a:rPr>
              <a:t>		à partir du 24.6.2022</a:t>
            </a:r>
            <a:endParaRPr lang="fr-CH" sz="2400" noProof="0" dirty="0" smtClean="0"/>
          </a:p>
          <a:p>
            <a:pPr>
              <a:tabLst>
                <a:tab pos="3676650" algn="l"/>
              </a:tabLst>
            </a:pPr>
            <a:r>
              <a:rPr lang="fr-CH" sz="2400" noProof="0" dirty="0" smtClean="0"/>
              <a:t>Remise du projet : 		11.7 </a:t>
            </a:r>
            <a:r>
              <a:rPr lang="fr-CH" sz="2400" noProof="0" dirty="0" smtClean="0">
                <a:cs typeface="Arial"/>
              </a:rPr>
              <a:t>- 25.11.2022</a:t>
            </a:r>
          </a:p>
          <a:p>
            <a:pPr>
              <a:tabLst>
                <a:tab pos="3676650" algn="l"/>
              </a:tabLst>
            </a:pPr>
            <a:r>
              <a:rPr lang="fr-CH" sz="2400" noProof="0" dirty="0" smtClean="0"/>
              <a:t>Acceptation du projet : </a:t>
            </a:r>
            <a:r>
              <a:rPr lang="fr-CH" sz="2200" noProof="0" dirty="0" smtClean="0"/>
              <a:t>max. 4 semaines après la remise</a:t>
            </a:r>
          </a:p>
          <a:p>
            <a:pPr>
              <a:tabLst>
                <a:tab pos="3676650" algn="l"/>
              </a:tabLst>
            </a:pPr>
            <a:r>
              <a:rPr lang="fr-CH" sz="2400" noProof="0" dirty="0" smtClean="0"/>
              <a:t>Remise du travail écrit: 		</a:t>
            </a:r>
            <a:r>
              <a:rPr lang="fr-CH" sz="2400" noProof="0" dirty="0" smtClean="0"/>
              <a:t>28.4.2023</a:t>
            </a:r>
            <a:r>
              <a:rPr lang="fr-CH" sz="2400" noProof="0" dirty="0" smtClean="0">
                <a:cs typeface="Arial"/>
              </a:rPr>
              <a:t>, 13h00</a:t>
            </a:r>
          </a:p>
          <a:p>
            <a:pPr>
              <a:tabLst>
                <a:tab pos="3676650" algn="l"/>
              </a:tabLst>
            </a:pPr>
            <a:r>
              <a:rPr lang="fr-CH" sz="2400" noProof="0" dirty="0" smtClean="0"/>
              <a:t>Présentation et entretien professionnel :                        		EP </a:t>
            </a:r>
            <a:r>
              <a:rPr lang="fr-CH" sz="2400" noProof="0" dirty="0" smtClean="0">
                <a:cs typeface="Arial"/>
              </a:rPr>
              <a:t>3-7 juillet 2023</a:t>
            </a:r>
          </a:p>
          <a:p>
            <a:pPr>
              <a:tabLst>
                <a:tab pos="3676650" algn="l"/>
              </a:tabLst>
            </a:pPr>
            <a:endParaRPr lang="fr-CH" sz="2400" noProof="0" dirty="0" smtClean="0">
              <a:ea typeface="+mn-lt"/>
              <a:cs typeface="Arial"/>
            </a:endParaRPr>
          </a:p>
          <a:p>
            <a:pPr marL="0" indent="0">
              <a:buNone/>
              <a:tabLst>
                <a:tab pos="3676650" algn="l"/>
              </a:tabLst>
            </a:pPr>
            <a:r>
              <a:rPr lang="fr-CH" sz="2400" noProof="0" dirty="0" smtClean="0">
                <a:ea typeface="+mn-lt"/>
                <a:cs typeface="Arial"/>
              </a:rPr>
              <a:t>Vous trouverez toutes les dates des examens professionnels 2023 dans l'annexe 5 des directives.</a:t>
            </a:r>
            <a:endParaRPr lang="fr-CH" sz="2400" noProof="0" dirty="0">
              <a:ea typeface="+mn-lt"/>
              <a:cs typeface="+mn-lt"/>
            </a:endParaRPr>
          </a:p>
        </p:txBody>
      </p:sp>
      <p:sp>
        <p:nvSpPr>
          <p:cNvPr id="3" name="Fußzeilenplatzhalter 2"/>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4" name="Datumsplatzhalter 3"/>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Tree>
    <p:extLst>
      <p:ext uri="{BB962C8B-B14F-4D97-AF65-F5344CB8AC3E}">
        <p14:creationId xmlns:p14="http://schemas.microsoft.com/office/powerpoint/2010/main" val="893687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CH" noProof="0" dirty="0" smtClean="0"/>
              <a:t>Le travail écrit en détail</a:t>
            </a:r>
            <a:endParaRPr lang="fr-CH" noProof="0" dirty="0"/>
          </a:p>
        </p:txBody>
      </p:sp>
      <p:sp>
        <p:nvSpPr>
          <p:cNvPr id="4" name="Fußzeilenplatzhalter 3"/>
          <p:cNvSpPr>
            <a:spLocks noGrp="1"/>
          </p:cNvSpPr>
          <p:nvPr>
            <p:ph type="ftr" sz="quarter" idx="10"/>
          </p:nvPr>
        </p:nvSpPr>
        <p:spPr/>
        <p:txBody>
          <a:bodyPr/>
          <a:lstStyle/>
          <a:p>
            <a:r>
              <a:rPr lang="fr-CH" dirty="0"/>
              <a:t>Daniel </a:t>
            </a:r>
            <a:r>
              <a:rPr lang="fr-CH" dirty="0" err="1"/>
              <a:t>Birkenmaier</a:t>
            </a:r>
            <a:r>
              <a:rPr lang="fr-CH" dirty="0"/>
              <a:t>, </a:t>
            </a:r>
            <a:r>
              <a:rPr lang="fr-CH" dirty="0" smtClean="0"/>
              <a:t>directeur des examens</a:t>
            </a:r>
            <a:endParaRPr lang="fr-CH" dirty="0"/>
          </a:p>
        </p:txBody>
      </p:sp>
      <p:sp>
        <p:nvSpPr>
          <p:cNvPr id="6" name="Datumsplatzhalter 5"/>
          <p:cNvSpPr>
            <a:spLocks noGrp="1"/>
          </p:cNvSpPr>
          <p:nvPr>
            <p:ph type="dt" sz="half" idx="11"/>
          </p:nvPr>
        </p:nvSpPr>
        <p:spPr/>
        <p:txBody>
          <a:bodyPr/>
          <a:lstStyle/>
          <a:p>
            <a:r>
              <a:rPr lang="de-DE" dirty="0" smtClean="0"/>
              <a:t>Mission de </a:t>
            </a:r>
            <a:r>
              <a:rPr lang="de-DE" dirty="0" err="1" smtClean="0"/>
              <a:t>travail</a:t>
            </a:r>
            <a:r>
              <a:rPr lang="de-DE" dirty="0" smtClean="0"/>
              <a:t> </a:t>
            </a:r>
            <a:r>
              <a:rPr lang="de-DE" dirty="0" err="1" smtClean="0"/>
              <a:t>écrit</a:t>
            </a:r>
            <a:endParaRPr lang="fr-CH" sz="600" dirty="0"/>
          </a:p>
        </p:txBody>
      </p:sp>
      <p:sp>
        <p:nvSpPr>
          <p:cNvPr id="3" name="Inhaltsplatzhalter 2"/>
          <p:cNvSpPr>
            <a:spLocks noGrp="1"/>
          </p:cNvSpPr>
          <p:nvPr>
            <p:ph idx="1"/>
          </p:nvPr>
        </p:nvSpPr>
        <p:spPr/>
        <p:txBody>
          <a:bodyPr/>
          <a:lstStyle/>
          <a:p>
            <a:pPr marL="0" indent="0">
              <a:buNone/>
            </a:pPr>
            <a:r>
              <a:rPr lang="fr-CH" u="sng" noProof="0" dirty="0" smtClean="0">
                <a:sym typeface="Wingdings" panose="05000000000000000000" pitchFamily="2" charset="2"/>
              </a:rPr>
              <a:t>Aide-mémoire </a:t>
            </a:r>
            <a:r>
              <a:rPr lang="fr-CH" u="sng" dirty="0">
                <a:sym typeface="Wingdings" panose="05000000000000000000" pitchFamily="2" charset="2"/>
              </a:rPr>
              <a:t>(</a:t>
            </a:r>
            <a:r>
              <a:rPr lang="fr-CH" dirty="0" smtClean="0">
                <a:sym typeface="Wingdings" panose="05000000000000000000" pitchFamily="2" charset="2"/>
              </a:rPr>
              <a:t>actuel)</a:t>
            </a:r>
            <a:r>
              <a:rPr lang="fr-CH" u="sng" dirty="0" smtClean="0">
                <a:sym typeface="Wingdings" panose="05000000000000000000" pitchFamily="2" charset="2"/>
              </a:rPr>
              <a:t> </a:t>
            </a:r>
            <a:r>
              <a:rPr lang="fr-CH" u="sng" noProof="0" dirty="0" smtClean="0">
                <a:sym typeface="Wingdings" panose="05000000000000000000" pitchFamily="2" charset="2"/>
              </a:rPr>
              <a:t>de l’épreuve 1</a:t>
            </a:r>
            <a:endParaRPr lang="fr-CH" noProof="0" dirty="0"/>
          </a:p>
        </p:txBody>
      </p:sp>
      <p:pic>
        <p:nvPicPr>
          <p:cNvPr id="7" name="Grafik 5"/>
          <p:cNvPicPr>
            <a:picLocks noChangeAspect="1"/>
          </p:cNvPicPr>
          <p:nvPr/>
        </p:nvPicPr>
        <p:blipFill>
          <a:blip r:embed="rId2"/>
          <a:stretch>
            <a:fillRect/>
          </a:stretch>
        </p:blipFill>
        <p:spPr>
          <a:xfrm rot="871773">
            <a:off x="3770273" y="2271325"/>
            <a:ext cx="4536000" cy="3953493"/>
          </a:xfrm>
          <a:prstGeom prst="rect">
            <a:avLst/>
          </a:prstGeom>
          <a:ln>
            <a:solidFill>
              <a:schemeClr val="bg1">
                <a:lumMod val="7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68918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_OFPP_PST_A_JUIN_2007">
  <a:themeElements>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ASTER_OFPP_PST_A_JUIN_2007">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FFCC"/>
        </a:solidFill>
        <a:ln w="12700" cap="flat" cmpd="sng" algn="ctr">
          <a:solidFill>
            <a:schemeClr val="tx1"/>
          </a:solidFill>
          <a:prstDash val="solid"/>
          <a:round/>
          <a:headEnd type="none" w="med" len="med"/>
          <a:tailEnd type="none" w="med" len="med"/>
        </a:ln>
        <a:effectLst/>
      </a:spPr>
      <a:bodyPr vert="horz" wrap="square" lIns="91431" tIns="45715" rIns="91431" bIns="45715"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CH" sz="1400" b="0" i="0" u="none" strike="noStrike" cap="none" normalizeH="0" baseline="0" smtClean="0">
            <a:ln>
              <a:noFill/>
            </a:ln>
            <a:solidFill>
              <a:schemeClr val="tx1"/>
            </a:solidFill>
            <a:effectLst/>
            <a:latin typeface="Arial" charset="0"/>
          </a:defRPr>
        </a:defPPr>
      </a:lstStyle>
    </a:lnDef>
  </a:objectDefaults>
  <a:extraClrSchemeLst>
    <a:extraClrScheme>
      <a:clrScheme name="MASTER_OFPP_PST_A_JUIN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_OFPP_PST_A_JUIN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_OFPP_PST_A_JUIN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_OFPP_PST_A_JUIN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_OFPP_PST_A_JUIN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_OFPP_PST_A_JUIN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_OFPP_PST_A_JUIN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_OFPP_PST_A_JUIN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_OFPP_PST_A_JUIN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_OFPP_PST_A_JUIN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_OFPP_PST_A_JUIN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_OFPP_PST_A_JUIN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FAD7FD9C1818A44A88B464B34A6C0620" ma:contentTypeVersion="0" ma:contentTypeDescription="Ein neues Dokument erstellen." ma:contentTypeScope="" ma:versionID="90b4fe966aa3cbac205b791a40ba2086">
  <xsd:schema xmlns:xsd="http://www.w3.org/2001/XMLSchema" xmlns:xs="http://www.w3.org/2001/XMLSchema" xmlns:p="http://schemas.microsoft.com/office/2006/metadata/properties" targetNamespace="http://schemas.microsoft.com/office/2006/metadata/properties" ma:root="true" ma:fieldsID="b4f5dc90cf06628c3b90945c8266c24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1FD164-E6CC-4765-8329-24CF18EF8407}">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9B791809-955C-418D-A2F5-4DBCF7B58E9B}">
  <ds:schemaRefs>
    <ds:schemaRef ds:uri="http://schemas.microsoft.com/sharepoint/v3/contenttype/forms"/>
  </ds:schemaRefs>
</ds:datastoreItem>
</file>

<file path=customXml/itemProps3.xml><?xml version="1.0" encoding="utf-8"?>
<ds:datastoreItem xmlns:ds="http://schemas.openxmlformats.org/officeDocument/2006/customXml" ds:itemID="{BA81F70F-F7E9-48A7-8448-BAD4D69630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MASTER_VBS_PST_A_JUNI_2006</Template>
  <TotalTime>0</TotalTime>
  <Words>1859</Words>
  <Application>Microsoft Office PowerPoint</Application>
  <PresentationFormat>Bildschirmpräsentation (4:3)</PresentationFormat>
  <Paragraphs>258</Paragraphs>
  <Slides>31</Slides>
  <Notes>5</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31</vt:i4>
      </vt:variant>
    </vt:vector>
  </HeadingPairs>
  <TitlesOfParts>
    <vt:vector size="36" baseType="lpstr">
      <vt:lpstr>Arial</vt:lpstr>
      <vt:lpstr>Calibri</vt:lpstr>
      <vt:lpstr>Times New Roman</vt:lpstr>
      <vt:lpstr>Wingdings</vt:lpstr>
      <vt:lpstr>MASTER_OFPP_PST_A_JUIN_2007</vt:lpstr>
      <vt:lpstr>PowerPoint-Präsentation</vt:lpstr>
      <vt:lpstr>Contenu</vt:lpstr>
      <vt:lpstr>Direction des examens &amp; experts</vt:lpstr>
      <vt:lpstr>Informations concernant les examens professionnels</vt:lpstr>
      <vt:lpstr>Informations concernant les examens professionnels</vt:lpstr>
      <vt:lpstr>Système de formation duale</vt:lpstr>
      <vt:lpstr>... et conséquences pour le travail écrit</vt:lpstr>
      <vt:lpstr>Date du travail écrit</vt:lpstr>
      <vt:lpstr>Le travail écrit en détail</vt:lpstr>
      <vt:lpstr>Objectif du travail écrit</vt:lpstr>
      <vt:lpstr>Objectif du travail écrit</vt:lpstr>
      <vt:lpstr>Mission concrète</vt:lpstr>
      <vt:lpstr>Mission concrète</vt:lpstr>
      <vt:lpstr>Mission concrète</vt:lpstr>
      <vt:lpstr>Contenu du travail écrit</vt:lpstr>
      <vt:lpstr>Contenu du travail écrit</vt:lpstr>
      <vt:lpstr>Contenu du travail écrit</vt:lpstr>
      <vt:lpstr>Contenu du travail écrit</vt:lpstr>
      <vt:lpstr>Contenu du travail écrit</vt:lpstr>
      <vt:lpstr>Étapes vers l'objectif</vt:lpstr>
      <vt:lpstr>Projet  utiliser le formulaire</vt:lpstr>
      <vt:lpstr>Projet  utiliser le formulaire</vt:lpstr>
      <vt:lpstr>Rédaction du travail écrit</vt:lpstr>
      <vt:lpstr>Évaluation du travail écrit</vt:lpstr>
      <vt:lpstr>Évaluation du travail écrit</vt:lpstr>
      <vt:lpstr>Évaluation du travail écrit</vt:lpstr>
      <vt:lpstr>Documents</vt:lpstr>
      <vt:lpstr>Document de formation Travail écrit</vt:lpstr>
      <vt:lpstr>Récapitulation</vt:lpstr>
      <vt:lpstr>Date du travail écrit</vt:lpstr>
      <vt:lpstr>Informations concernant l'examen professionnel</vt:lpstr>
    </vt:vector>
  </TitlesOfParts>
  <Company>BURAUT VBS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Keller Markus BABS;Birkenmaier Daniel</dc:creator>
  <cp:keywords>, docId:96DF239E0061AA1594ECE53C53EAB30F</cp:keywords>
  <cp:lastModifiedBy>Bieri Markus BABS</cp:lastModifiedBy>
  <cp:revision>339</cp:revision>
  <cp:lastPrinted>2019-05-24T06:01:52Z</cp:lastPrinted>
  <dcterms:created xsi:type="dcterms:W3CDTF">2006-07-04T08:18:38Z</dcterms:created>
  <dcterms:modified xsi:type="dcterms:W3CDTF">2022-08-04T10:40:59Z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0x010100FAD7FD9C1818A44A88B464B34A6C0620</vt:lpwstr>
  </property>
</Properties>
</file>